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0"/>
  </p:handoutMasterIdLst>
  <p:sldIdLst>
    <p:sldId id="256" r:id="rId3"/>
    <p:sldId id="275" r:id="rId5"/>
    <p:sldId id="271" r:id="rId6"/>
    <p:sldId id="276" r:id="rId7"/>
    <p:sldId id="277" r:id="rId8"/>
    <p:sldId id="278" r:id="rId9"/>
  </p:sldIdLst>
  <p:sldSz cx="9144000" cy="6858000" type="screen4x3"/>
  <p:notesSz cx="6769100" cy="9906000"/>
  <p:custDataLst>
    <p:tags r:id="rId14"/>
  </p:custDataLst>
  <p:defaultTextStyle>
    <a:defPPr>
      <a:defRPr lang="en-US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2400" b="0" i="0" u="none" kern="1200" baseline="0">
        <a:solidFill>
          <a:schemeClr val="tx1"/>
        </a:solidFill>
        <a:latin typeface="Times New Roman" panose="0202060305040502030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2400" b="0" i="0" u="none" kern="1200" baseline="0">
        <a:solidFill>
          <a:schemeClr val="tx1"/>
        </a:solidFill>
        <a:latin typeface="Times New Roman" panose="0202060305040502030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2400" b="0" i="0" u="none" kern="1200" baseline="0">
        <a:solidFill>
          <a:schemeClr val="tx1"/>
        </a:solidFill>
        <a:latin typeface="Times New Roman" panose="0202060305040502030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2400" b="0" i="0" u="none" kern="1200" baseline="0">
        <a:solidFill>
          <a:schemeClr val="tx1"/>
        </a:solidFill>
        <a:latin typeface="Times New Roman" panose="0202060305040502030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2400" b="0" i="0" u="none" kern="1200" baseline="0">
        <a:solidFill>
          <a:schemeClr val="tx1"/>
        </a:solidFill>
        <a:latin typeface="Times New Roman" panose="0202060305040502030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2400" b="0" i="0" u="none" kern="1200" baseline="0">
        <a:solidFill>
          <a:schemeClr val="tx1"/>
        </a:solidFill>
        <a:latin typeface="Times New Roman" panose="0202060305040502030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2400" b="0" i="0" u="none" kern="1200" baseline="0">
        <a:solidFill>
          <a:schemeClr val="tx1"/>
        </a:solidFill>
        <a:latin typeface="Times New Roman" panose="0202060305040502030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2400" b="0" i="0" u="none" kern="1200" baseline="0">
        <a:solidFill>
          <a:schemeClr val="tx1"/>
        </a:solidFill>
        <a:latin typeface="Times New Roman" panose="0202060305040502030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2400" b="0" i="0" u="none" kern="1200" baseline="0">
        <a:solidFill>
          <a:schemeClr val="tx1"/>
        </a:solidFill>
        <a:latin typeface="Times New Roman" panose="0202060305040502030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99CC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8652"/>
    <p:restoredTop sz="81249"/>
  </p:normalViewPr>
  <p:slideViewPr>
    <p:cSldViewPr showGuides="1">
      <p:cViewPr>
        <p:scale>
          <a:sx n="75" d="100"/>
          <a:sy n="75" d="100"/>
        </p:scale>
        <p:origin x="-300" y="-60"/>
      </p:cViewPr>
      <p:guideLst>
        <p:guide orient="horz" pos="2160"/>
        <p:guide pos="287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gs" Target="tags/tag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8674" name="页眉占位符 2867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5334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fontAlgn="base"/>
            <a:endParaRPr lang="zh-CN" altLang="en-US" sz="1200" strike="noStrike" noProof="1" dirty="0">
              <a:ea typeface="宋体" panose="02010600030101010101" pitchFamily="2" charset="-122"/>
            </a:endParaRPr>
          </a:p>
        </p:txBody>
      </p:sp>
      <p:sp>
        <p:nvSpPr>
          <p:cNvPr id="28675" name="日期占位符 28674"/>
          <p:cNvSpPr>
            <a:spLocks noGrp="1"/>
          </p:cNvSpPr>
          <p:nvPr>
            <p:ph type="dt" sz="quarter" idx="1"/>
          </p:nvPr>
        </p:nvSpPr>
        <p:spPr>
          <a:xfrm>
            <a:off x="3810000" y="0"/>
            <a:ext cx="2971800" cy="5334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fontAlgn="base"/>
            <a:endParaRPr lang="zh-CN" altLang="en-US" sz="1200" strike="noStrike" noProof="1" dirty="0">
              <a:ea typeface="宋体" panose="02010600030101010101" pitchFamily="2" charset="-122"/>
            </a:endParaRPr>
          </a:p>
        </p:txBody>
      </p:sp>
      <p:sp>
        <p:nvSpPr>
          <p:cNvPr id="28676" name="页脚占位符 28675"/>
          <p:cNvSpPr>
            <a:spLocks noGrp="1"/>
          </p:cNvSpPr>
          <p:nvPr>
            <p:ph type="ftr" sz="quarter" idx="2"/>
          </p:nvPr>
        </p:nvSpPr>
        <p:spPr>
          <a:xfrm>
            <a:off x="0" y="9372600"/>
            <a:ext cx="2971800" cy="5334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fontAlgn="base"/>
            <a:endParaRPr lang="zh-CN" altLang="en-US" sz="1200" strike="noStrike" noProof="1" dirty="0">
              <a:ea typeface="宋体" panose="02010600030101010101" pitchFamily="2" charset="-122"/>
            </a:endParaRPr>
          </a:p>
        </p:txBody>
      </p:sp>
      <p:sp>
        <p:nvSpPr>
          <p:cNvPr id="28677" name="灯片编号占位符 28676"/>
          <p:cNvSpPr>
            <a:spLocks noGrp="1"/>
          </p:cNvSpPr>
          <p:nvPr>
            <p:ph type="sldNum" sz="quarter" idx="3"/>
          </p:nvPr>
        </p:nvSpPr>
        <p:spPr>
          <a:xfrm>
            <a:off x="3810000" y="9372600"/>
            <a:ext cx="2971800" cy="5334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fontAlgn="base"/>
            <a:fld id="{9A0DB2DC-4C9A-4742-B13C-FB6460FD3503}" type="slidenum">
              <a:rPr lang="zh-CN" altLang="en-US" sz="1200" strike="noStrike" noProof="1" dirty="0">
                <a:latin typeface="Times New Roman" panose="0202060305040502030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 dirty="0"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42" name="页眉占位符 1024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3700" cy="495300"/>
          </a:xfrm>
          <a:prstGeom prst="rect">
            <a:avLst/>
          </a:prstGeom>
          <a:noFill/>
          <a:ln w="9525">
            <a:noFill/>
          </a:ln>
        </p:spPr>
        <p:txBody>
          <a:bodyPr lIns="92885" tIns="46442" rIns="92885" bIns="46442"/>
          <a:p>
            <a:pPr lvl="0" defTabSz="929005" fontAlgn="base"/>
            <a:endParaRPr lang="zh-CN" altLang="en-US" sz="1200" strike="noStrike" noProof="1" dirty="0">
              <a:ea typeface="宋体" panose="02010600030101010101" pitchFamily="2" charset="-122"/>
            </a:endParaRPr>
          </a:p>
        </p:txBody>
      </p:sp>
      <p:sp>
        <p:nvSpPr>
          <p:cNvPr id="10243" name="日期占位符 10242"/>
          <p:cNvSpPr>
            <a:spLocks noGrp="1"/>
          </p:cNvSpPr>
          <p:nvPr>
            <p:ph type="dt" idx="1"/>
          </p:nvPr>
        </p:nvSpPr>
        <p:spPr>
          <a:xfrm>
            <a:off x="3835400" y="0"/>
            <a:ext cx="2933700" cy="495300"/>
          </a:xfrm>
          <a:prstGeom prst="rect">
            <a:avLst/>
          </a:prstGeom>
          <a:noFill/>
          <a:ln w="9525">
            <a:noFill/>
          </a:ln>
        </p:spPr>
        <p:txBody>
          <a:bodyPr lIns="92885" tIns="46442" rIns="92885" bIns="46442"/>
          <a:p>
            <a:pPr lvl="0" algn="r" defTabSz="929005" fontAlgn="base"/>
            <a:endParaRPr lang="zh-CN" altLang="en-US" sz="1200" strike="noStrike" noProof="1" dirty="0">
              <a:ea typeface="宋体" panose="02010600030101010101" pitchFamily="2" charset="-122"/>
            </a:endParaRPr>
          </a:p>
        </p:txBody>
      </p:sp>
      <p:sp>
        <p:nvSpPr>
          <p:cNvPr id="3076" name="幻灯片图像占位符 10243"/>
          <p:cNvSpPr>
            <a:spLocks noTextEdit="1"/>
          </p:cNvSpPr>
          <p:nvPr>
            <p:ph type="sldImg"/>
          </p:nvPr>
        </p:nvSpPr>
        <p:spPr>
          <a:xfrm>
            <a:off x="908050" y="742950"/>
            <a:ext cx="4954588" cy="371475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3077" name="文本占位符 10244"/>
          <p:cNvSpPr>
            <a:spLocks noGrp="1"/>
          </p:cNvSpPr>
          <p:nvPr>
            <p:ph type="body" sz="quarter"/>
          </p:nvPr>
        </p:nvSpPr>
        <p:spPr>
          <a:xfrm>
            <a:off x="903288" y="4705350"/>
            <a:ext cx="4962525" cy="4457700"/>
          </a:xfrm>
          <a:prstGeom prst="rect">
            <a:avLst/>
          </a:prstGeom>
          <a:noFill/>
          <a:ln w="9525">
            <a:noFill/>
          </a:ln>
        </p:spPr>
        <p:txBody>
          <a:bodyPr lIns="92885" tIns="46442" rIns="92885" bIns="46442" anchor="t" anchorCtr="0"/>
          <a:p>
            <a:pPr lvl="0" indent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 indent="0"/>
            <a:r>
              <a:rPr lang="en-US" altLang="zh-CN" dirty="0"/>
              <a:t>Second level</a:t>
            </a:r>
            <a:endParaRPr lang="en-US" altLang="zh-CN" dirty="0"/>
          </a:p>
          <a:p>
            <a:pPr lvl="2" indent="0"/>
            <a:r>
              <a:rPr lang="en-US" altLang="zh-CN" dirty="0"/>
              <a:t>Third level</a:t>
            </a:r>
            <a:endParaRPr lang="en-US" altLang="zh-CN" dirty="0"/>
          </a:p>
          <a:p>
            <a:pPr lvl="3" indent="0"/>
            <a:r>
              <a:rPr lang="en-US" altLang="zh-CN" dirty="0"/>
              <a:t>Fourth level</a:t>
            </a:r>
            <a:endParaRPr lang="en-US" altLang="zh-CN" dirty="0"/>
          </a:p>
          <a:p>
            <a:pPr lvl="4" indent="0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10246" name="页脚占位符 10245"/>
          <p:cNvSpPr>
            <a:spLocks noGrp="1"/>
          </p:cNvSpPr>
          <p:nvPr>
            <p:ph type="ftr" sz="quarter" idx="4"/>
          </p:nvPr>
        </p:nvSpPr>
        <p:spPr>
          <a:xfrm>
            <a:off x="0" y="9410700"/>
            <a:ext cx="2933700" cy="495300"/>
          </a:xfrm>
          <a:prstGeom prst="rect">
            <a:avLst/>
          </a:prstGeom>
          <a:noFill/>
          <a:ln w="9525">
            <a:noFill/>
          </a:ln>
        </p:spPr>
        <p:txBody>
          <a:bodyPr lIns="92885" tIns="46442" rIns="92885" bIns="46442" anchor="b"/>
          <a:p>
            <a:pPr lvl="0" defTabSz="929005" fontAlgn="base"/>
            <a:endParaRPr lang="zh-CN" altLang="en-US" sz="1200" strike="noStrike" noProof="1" dirty="0">
              <a:ea typeface="宋体" panose="02010600030101010101" pitchFamily="2" charset="-122"/>
            </a:endParaRPr>
          </a:p>
        </p:txBody>
      </p:sp>
      <p:sp>
        <p:nvSpPr>
          <p:cNvPr id="10247" name="灯片编号占位符 10246"/>
          <p:cNvSpPr>
            <a:spLocks noGrp="1"/>
          </p:cNvSpPr>
          <p:nvPr>
            <p:ph type="sldNum" sz="quarter" idx="5"/>
          </p:nvPr>
        </p:nvSpPr>
        <p:spPr>
          <a:xfrm>
            <a:off x="3835400" y="9410700"/>
            <a:ext cx="2933700" cy="495300"/>
          </a:xfrm>
          <a:prstGeom prst="rect">
            <a:avLst/>
          </a:prstGeom>
          <a:noFill/>
          <a:ln w="9525">
            <a:noFill/>
          </a:ln>
        </p:spPr>
        <p:txBody>
          <a:bodyPr lIns="92885" tIns="46442" rIns="92885" bIns="46442" anchor="b"/>
          <a:p>
            <a:pPr lvl="0" algn="r" defTabSz="929005" fontAlgn="base"/>
            <a:fld id="{9A0DB2DC-4C9A-4742-B13C-FB6460FD3503}" type="slidenum">
              <a:rPr lang="zh-CN" altLang="en-US" sz="1200" strike="noStrike" noProof="1" dirty="0"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</a:fld>
            <a:endParaRPr lang="zh-CN" altLang="en-US" sz="1200" strike="noStrike" noProof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9144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charset="0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charset="0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charset="0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charset="0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charset="0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charset="0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charset="0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charset="0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1" name="幻灯片图像占位符 11265"/>
          <p:cNvSpPr>
            <a:spLocks noTextEdit="1"/>
          </p:cNvSpPr>
          <p:nvPr>
            <p:ph type="sldImg"/>
          </p:nvPr>
        </p:nvSpPr>
        <p:spPr/>
      </p:sp>
      <p:sp>
        <p:nvSpPr>
          <p:cNvPr id="5122" name="文本占位符 11266"/>
          <p:cNvSpPr>
            <a:spLocks noGrp="1"/>
          </p:cNvSpPr>
          <p:nvPr>
            <p:ph type="body"/>
          </p:nvPr>
        </p:nvSpPr>
        <p:spPr>
          <a:ln>
            <a:solidFill>
              <a:schemeClr val="tx1"/>
            </a:solidFill>
            <a:miter/>
          </a:ln>
        </p:spPr>
        <p:txBody>
          <a:bodyPr lIns="92885" tIns="46442" rIns="92885" bIns="46442" anchor="t" anchorCtr="0"/>
          <a:p>
            <a:pPr lvl="0" indent="0"/>
            <a:r>
              <a:rPr lang="ja-JP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作业须知</a:t>
            </a:r>
            <a:endParaRPr lang="ja-JP" altLang="en-US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>
              <a:buAutoNum type="arabicPeriod"/>
            </a:pPr>
            <a:r>
              <a:rPr lang="ja-JP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 始终安全工作，防止伤害的发生。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>
              <a:buAutoNum type="arabicPeriod"/>
            </a:pPr>
            <a:r>
              <a:rPr lang="ja-JP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 当心防止事故伤害到自己。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r>
              <a:rPr lang="ja-JP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如果你在工作中受伤，这将不仅仅影响你，而且也会对你的家庭、同事和公司造成影响。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r>
              <a:rPr lang="ja-JP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事故因素</a:t>
            </a:r>
            <a:endParaRPr lang="ja-JP" altLang="en-US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r>
              <a:rPr lang="ja-JP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人为因素造成的事故</a:t>
            </a:r>
            <a:endParaRPr lang="ja-JP" altLang="en-US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r>
              <a:rPr lang="ja-JP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由于不正确使用机器或工具，穿着不合适的衣物，或由于技师不小心造成的事故。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r>
              <a:rPr lang="ja-JP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r>
              <a:rPr lang="ja-JP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自然因素造成的事故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r>
              <a:rPr lang="ja-JP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由于机器或工具出现故障，缺少完整的安全装置，或者工作环境不良造成的事故。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r>
              <a:rPr lang="ja-JP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提示</a:t>
            </a:r>
            <a:r>
              <a:rPr lang="zh-CN" altLang="en-US" b="1">
                <a:latin typeface="黑体" panose="02010609060101010101" pitchFamily="2" charset="-122"/>
                <a:ea typeface="黑体" panose="02010609060101010101" pitchFamily="2" charset="-122"/>
              </a:rPr>
              <a:t>:</a:t>
            </a:r>
            <a:endParaRPr lang="ja-JP" altLang="en-US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r>
              <a:rPr lang="ja-JP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安全规章可能因地域不同而异，并且可能超越以前的基本方针。 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123" name="文本框 11267"/>
          <p:cNvSpPr txBox="1"/>
          <p:nvPr/>
        </p:nvSpPr>
        <p:spPr>
          <a:xfrm>
            <a:off x="2193925" y="9547225"/>
            <a:ext cx="2378075" cy="246063"/>
          </a:xfrm>
          <a:prstGeom prst="rect">
            <a:avLst/>
          </a:prstGeom>
          <a:noFill/>
          <a:ln w="12700">
            <a:noFill/>
          </a:ln>
        </p:spPr>
        <p:txBody>
          <a:bodyPr lIns="91833" tIns="45917" rIns="91833" bIns="45917" anchor="t" anchorCtr="0">
            <a:spAutoFit/>
          </a:bodyPr>
          <a:p>
            <a:pPr lvl="0" indent="0"/>
            <a:r>
              <a:rPr lang="en-US" altLang="ja-JP" sz="1000">
                <a:latin typeface="黑体" panose="02010609060101010101" pitchFamily="2" charset="-122"/>
                <a:ea typeface="黑体" panose="02010609060101010101" pitchFamily="2" charset="-122"/>
              </a:rPr>
              <a:t>©</a:t>
            </a:r>
            <a:r>
              <a:rPr lang="ja-JP" altLang="en-US" sz="1000" dirty="0">
                <a:latin typeface="黑体" panose="02010609060101010101" pitchFamily="2" charset="-122"/>
                <a:ea typeface="黑体" panose="02010609060101010101" pitchFamily="2" charset="-122"/>
              </a:rPr>
              <a:t>丰田汽车公司2003年版。版权所有。</a:t>
            </a:r>
            <a:r>
              <a:rPr lang="ja-JP" altLang="en-US" sz="1000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ja-JP" altLang="en-US" sz="10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124" name="灯片编号占位符 1"/>
          <p:cNvSpPr/>
          <p:nvPr>
            <p:ph type="sldNum" sz="quarter"/>
          </p:nvPr>
        </p:nvSpPr>
        <p:spPr>
          <a:xfrm>
            <a:off x="3835400" y="9410700"/>
            <a:ext cx="2933700" cy="495300"/>
          </a:xfrm>
          <a:prstGeom prst="rect">
            <a:avLst/>
          </a:prstGeom>
          <a:noFill/>
          <a:ln w="9525">
            <a:noFill/>
          </a:ln>
        </p:spPr>
        <p:txBody>
          <a:bodyPr lIns="92885" tIns="46442" rIns="92885" bIns="46442" anchor="b" anchorCtr="0"/>
          <a:p>
            <a:pPr lvl="0" indent="0" algn="r" defTabSz="929005"/>
            <a:fld id="{9A0DB2DC-4C9A-4742-B13C-FB6460FD3503}" type="slidenum">
              <a:rPr lang="zh-CN" altLang="en-US" sz="1200" dirty="0">
                <a:latin typeface="黑体" panose="02010609060101010101" pitchFamily="2" charset="-122"/>
                <a:ea typeface="黑体" panose="02010609060101010101" pitchFamily="2" charset="-122"/>
              </a:rPr>
            </a:fld>
            <a:endParaRPr lang="zh-CN" altLang="en-US" sz="12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1" name="幻灯片图像占位符 11265"/>
          <p:cNvSpPr>
            <a:spLocks noTextEdit="1"/>
          </p:cNvSpPr>
          <p:nvPr>
            <p:ph type="sldImg"/>
          </p:nvPr>
        </p:nvSpPr>
        <p:spPr/>
      </p:sp>
      <p:sp>
        <p:nvSpPr>
          <p:cNvPr id="5122" name="文本占位符 11266"/>
          <p:cNvSpPr>
            <a:spLocks noGrp="1"/>
          </p:cNvSpPr>
          <p:nvPr>
            <p:ph type="body"/>
          </p:nvPr>
        </p:nvSpPr>
        <p:spPr>
          <a:ln>
            <a:solidFill>
              <a:schemeClr val="tx1"/>
            </a:solidFill>
            <a:miter/>
          </a:ln>
        </p:spPr>
        <p:txBody>
          <a:bodyPr lIns="92885" tIns="46442" rIns="92885" bIns="46442" anchor="t" anchorCtr="0"/>
          <a:p>
            <a:pPr lvl="0" indent="0"/>
            <a:r>
              <a:rPr lang="ja-JP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作业须知</a:t>
            </a:r>
            <a:endParaRPr lang="ja-JP" altLang="en-US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>
              <a:buAutoNum type="arabicPeriod"/>
            </a:pPr>
            <a:r>
              <a:rPr lang="ja-JP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 始终安全工作，防止伤害的发生。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>
              <a:buAutoNum type="arabicPeriod"/>
            </a:pPr>
            <a:r>
              <a:rPr lang="ja-JP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 当心防止事故伤害到自己。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r>
              <a:rPr lang="ja-JP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如果你在工作中受伤，这将不仅仅影响你，而且也会对你的家庭、同事和公司造成影响。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r>
              <a:rPr lang="ja-JP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事故因素</a:t>
            </a:r>
            <a:endParaRPr lang="ja-JP" altLang="en-US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r>
              <a:rPr lang="ja-JP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人为因素造成的事故</a:t>
            </a:r>
            <a:endParaRPr lang="ja-JP" altLang="en-US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r>
              <a:rPr lang="ja-JP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由于不正确使用机器或工具，穿着不合适的衣物，或由于技师不小心造成的事故。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r>
              <a:rPr lang="ja-JP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r>
              <a:rPr lang="ja-JP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自然因素造成的事故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r>
              <a:rPr lang="ja-JP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由于机器或工具出现故障，缺少完整的安全装置，或者工作环境不良造成的事故。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r>
              <a:rPr lang="ja-JP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提示</a:t>
            </a:r>
            <a:r>
              <a:rPr lang="zh-CN" altLang="en-US" b="1">
                <a:latin typeface="黑体" panose="02010609060101010101" pitchFamily="2" charset="-122"/>
                <a:ea typeface="黑体" panose="02010609060101010101" pitchFamily="2" charset="-122"/>
              </a:rPr>
              <a:t>:</a:t>
            </a:r>
            <a:endParaRPr lang="ja-JP" altLang="en-US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r>
              <a:rPr lang="ja-JP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安全规章可能因地域不同而异，并且可能超越以前的基本方针。 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123" name="文本框 11267"/>
          <p:cNvSpPr txBox="1"/>
          <p:nvPr/>
        </p:nvSpPr>
        <p:spPr>
          <a:xfrm>
            <a:off x="2193925" y="9547225"/>
            <a:ext cx="2378075" cy="246063"/>
          </a:xfrm>
          <a:prstGeom prst="rect">
            <a:avLst/>
          </a:prstGeom>
          <a:noFill/>
          <a:ln w="12700">
            <a:noFill/>
          </a:ln>
        </p:spPr>
        <p:txBody>
          <a:bodyPr lIns="91833" tIns="45917" rIns="91833" bIns="45917" anchor="t" anchorCtr="0">
            <a:spAutoFit/>
          </a:bodyPr>
          <a:p>
            <a:pPr lvl="0" indent="0"/>
            <a:r>
              <a:rPr lang="en-US" altLang="ja-JP" sz="1000">
                <a:latin typeface="黑体" panose="02010609060101010101" pitchFamily="2" charset="-122"/>
                <a:ea typeface="黑体" panose="02010609060101010101" pitchFamily="2" charset="-122"/>
              </a:rPr>
              <a:t>©</a:t>
            </a:r>
            <a:r>
              <a:rPr lang="ja-JP" altLang="en-US" sz="1000" dirty="0">
                <a:latin typeface="黑体" panose="02010609060101010101" pitchFamily="2" charset="-122"/>
                <a:ea typeface="黑体" panose="02010609060101010101" pitchFamily="2" charset="-122"/>
              </a:rPr>
              <a:t>丰田汽车公司2003年版。版权所有。</a:t>
            </a:r>
            <a:r>
              <a:rPr lang="ja-JP" altLang="en-US" sz="1000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ja-JP" altLang="en-US" sz="10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124" name="灯片编号占位符 1"/>
          <p:cNvSpPr/>
          <p:nvPr>
            <p:ph type="sldNum" sz="quarter"/>
          </p:nvPr>
        </p:nvSpPr>
        <p:spPr>
          <a:xfrm>
            <a:off x="3835400" y="9410700"/>
            <a:ext cx="2933700" cy="495300"/>
          </a:xfrm>
          <a:prstGeom prst="rect">
            <a:avLst/>
          </a:prstGeom>
          <a:noFill/>
          <a:ln w="9525">
            <a:noFill/>
          </a:ln>
        </p:spPr>
        <p:txBody>
          <a:bodyPr lIns="92885" tIns="46442" rIns="92885" bIns="46442" anchor="b" anchorCtr="0"/>
          <a:p>
            <a:pPr lvl="0" indent="0" algn="r" defTabSz="929005"/>
            <a:fld id="{9A0DB2DC-4C9A-4742-B13C-FB6460FD3503}" type="slidenum">
              <a:rPr lang="zh-CN" altLang="en-US" sz="1200" dirty="0">
                <a:latin typeface="黑体" panose="02010609060101010101" pitchFamily="2" charset="-122"/>
                <a:ea typeface="黑体" panose="02010609060101010101" pitchFamily="2" charset="-122"/>
              </a:rPr>
            </a:fld>
            <a:endParaRPr lang="zh-CN" altLang="en-US" sz="12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1" name="幻灯片图像占位符 11265"/>
          <p:cNvSpPr>
            <a:spLocks noTextEdit="1"/>
          </p:cNvSpPr>
          <p:nvPr>
            <p:ph type="sldImg"/>
          </p:nvPr>
        </p:nvSpPr>
        <p:spPr/>
      </p:sp>
      <p:sp>
        <p:nvSpPr>
          <p:cNvPr id="5122" name="文本占位符 11266"/>
          <p:cNvSpPr>
            <a:spLocks noGrp="1"/>
          </p:cNvSpPr>
          <p:nvPr>
            <p:ph type="body"/>
          </p:nvPr>
        </p:nvSpPr>
        <p:spPr>
          <a:ln>
            <a:solidFill>
              <a:schemeClr val="tx1"/>
            </a:solidFill>
            <a:miter/>
          </a:ln>
        </p:spPr>
        <p:txBody>
          <a:bodyPr lIns="92885" tIns="46442" rIns="92885" bIns="46442" anchor="t" anchorCtr="0"/>
          <a:p>
            <a:pPr lvl="0" indent="0"/>
            <a:r>
              <a:rPr lang="ja-JP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作业须知</a:t>
            </a:r>
            <a:endParaRPr lang="ja-JP" altLang="en-US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>
              <a:buAutoNum type="arabicPeriod"/>
            </a:pPr>
            <a:r>
              <a:rPr lang="ja-JP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 始终安全工作，防止伤害的发生。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>
              <a:buAutoNum type="arabicPeriod"/>
            </a:pPr>
            <a:r>
              <a:rPr lang="ja-JP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 当心防止事故伤害到自己。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r>
              <a:rPr lang="ja-JP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如果你在工作中受伤，这将不仅仅影响你，而且也会对你的家庭、同事和公司造成影响。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r>
              <a:rPr lang="ja-JP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事故因素</a:t>
            </a:r>
            <a:endParaRPr lang="ja-JP" altLang="en-US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r>
              <a:rPr lang="ja-JP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人为因素造成的事故</a:t>
            </a:r>
            <a:endParaRPr lang="ja-JP" altLang="en-US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r>
              <a:rPr lang="ja-JP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由于不正确使用机器或工具，穿着不合适的衣物，或由于技师不小心造成的事故。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r>
              <a:rPr lang="ja-JP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r>
              <a:rPr lang="ja-JP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自然因素造成的事故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r>
              <a:rPr lang="ja-JP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由于机器或工具出现故障，缺少完整的安全装置，或者工作环境不良造成的事故。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r>
              <a:rPr lang="ja-JP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提示</a:t>
            </a:r>
            <a:r>
              <a:rPr lang="zh-CN" altLang="en-US" b="1">
                <a:latin typeface="黑体" panose="02010609060101010101" pitchFamily="2" charset="-122"/>
                <a:ea typeface="黑体" panose="02010609060101010101" pitchFamily="2" charset="-122"/>
              </a:rPr>
              <a:t>:</a:t>
            </a:r>
            <a:endParaRPr lang="ja-JP" altLang="en-US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r>
              <a:rPr lang="ja-JP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安全规章可能因地域不同而异，并且可能超越以前的基本方针。 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123" name="文本框 11267"/>
          <p:cNvSpPr txBox="1"/>
          <p:nvPr/>
        </p:nvSpPr>
        <p:spPr>
          <a:xfrm>
            <a:off x="2193925" y="9547225"/>
            <a:ext cx="2378075" cy="246063"/>
          </a:xfrm>
          <a:prstGeom prst="rect">
            <a:avLst/>
          </a:prstGeom>
          <a:noFill/>
          <a:ln w="12700">
            <a:noFill/>
          </a:ln>
        </p:spPr>
        <p:txBody>
          <a:bodyPr lIns="91833" tIns="45917" rIns="91833" bIns="45917" anchor="t" anchorCtr="0">
            <a:spAutoFit/>
          </a:bodyPr>
          <a:p>
            <a:pPr lvl="0" indent="0"/>
            <a:r>
              <a:rPr lang="en-US" altLang="ja-JP" sz="1000">
                <a:latin typeface="黑体" panose="02010609060101010101" pitchFamily="2" charset="-122"/>
                <a:ea typeface="黑体" panose="02010609060101010101" pitchFamily="2" charset="-122"/>
              </a:rPr>
              <a:t>©</a:t>
            </a:r>
            <a:r>
              <a:rPr lang="ja-JP" altLang="en-US" sz="1000" dirty="0">
                <a:latin typeface="黑体" panose="02010609060101010101" pitchFamily="2" charset="-122"/>
                <a:ea typeface="黑体" panose="02010609060101010101" pitchFamily="2" charset="-122"/>
              </a:rPr>
              <a:t>丰田汽车公司2003年版。版权所有。</a:t>
            </a:r>
            <a:r>
              <a:rPr lang="ja-JP" altLang="en-US" sz="1000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ja-JP" altLang="en-US" sz="10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124" name="灯片编号占位符 1"/>
          <p:cNvSpPr/>
          <p:nvPr>
            <p:ph type="sldNum" sz="quarter"/>
          </p:nvPr>
        </p:nvSpPr>
        <p:spPr>
          <a:xfrm>
            <a:off x="3835400" y="9410700"/>
            <a:ext cx="2933700" cy="495300"/>
          </a:xfrm>
          <a:prstGeom prst="rect">
            <a:avLst/>
          </a:prstGeom>
          <a:noFill/>
          <a:ln w="9525">
            <a:noFill/>
          </a:ln>
        </p:spPr>
        <p:txBody>
          <a:bodyPr lIns="92885" tIns="46442" rIns="92885" bIns="46442" anchor="b" anchorCtr="0"/>
          <a:p>
            <a:pPr lvl="0" indent="0" algn="r" defTabSz="929005"/>
            <a:fld id="{9A0DB2DC-4C9A-4742-B13C-FB6460FD3503}" type="slidenum">
              <a:rPr lang="zh-CN" altLang="en-US" sz="1200" dirty="0">
                <a:latin typeface="黑体" panose="02010609060101010101" pitchFamily="2" charset="-122"/>
                <a:ea typeface="黑体" panose="02010609060101010101" pitchFamily="2" charset="-122"/>
              </a:rPr>
            </a:fld>
            <a:endParaRPr lang="zh-CN" altLang="en-US" sz="12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1" name="幻灯片图像占位符 11265"/>
          <p:cNvSpPr>
            <a:spLocks noTextEdit="1"/>
          </p:cNvSpPr>
          <p:nvPr>
            <p:ph type="sldImg"/>
          </p:nvPr>
        </p:nvSpPr>
        <p:spPr/>
      </p:sp>
      <p:sp>
        <p:nvSpPr>
          <p:cNvPr id="5122" name="文本占位符 11266"/>
          <p:cNvSpPr>
            <a:spLocks noGrp="1"/>
          </p:cNvSpPr>
          <p:nvPr>
            <p:ph type="body"/>
          </p:nvPr>
        </p:nvSpPr>
        <p:spPr>
          <a:ln>
            <a:solidFill>
              <a:schemeClr val="tx1"/>
            </a:solidFill>
            <a:miter/>
          </a:ln>
        </p:spPr>
        <p:txBody>
          <a:bodyPr lIns="92885" tIns="46442" rIns="92885" bIns="46442" anchor="t" anchorCtr="0"/>
          <a:p>
            <a:pPr lvl="0" indent="0"/>
            <a:r>
              <a:rPr lang="ja-JP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作业须知</a:t>
            </a:r>
            <a:endParaRPr lang="ja-JP" altLang="en-US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>
              <a:buAutoNum type="arabicPeriod"/>
            </a:pPr>
            <a:r>
              <a:rPr lang="ja-JP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 始终安全工作，防止伤害的发生。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>
              <a:buAutoNum type="arabicPeriod"/>
            </a:pPr>
            <a:r>
              <a:rPr lang="ja-JP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 当心防止事故伤害到自己。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r>
              <a:rPr lang="ja-JP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如果你在工作中受伤，这将不仅仅影响你，而且也会对你的家庭、同事和公司造成影响。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r>
              <a:rPr lang="ja-JP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事故因素</a:t>
            </a:r>
            <a:endParaRPr lang="ja-JP" altLang="en-US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r>
              <a:rPr lang="ja-JP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人为因素造成的事故</a:t>
            </a:r>
            <a:endParaRPr lang="ja-JP" altLang="en-US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r>
              <a:rPr lang="ja-JP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由于不正确使用机器或工具，穿着不合适的衣物，或由于技师不小心造成的事故。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r>
              <a:rPr lang="ja-JP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r>
              <a:rPr lang="ja-JP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自然因素造成的事故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r>
              <a:rPr lang="ja-JP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由于机器或工具出现故障，缺少完整的安全装置，或者工作环境不良造成的事故。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r>
              <a:rPr lang="ja-JP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提示</a:t>
            </a:r>
            <a:r>
              <a:rPr lang="zh-CN" altLang="en-US" b="1">
                <a:latin typeface="黑体" panose="02010609060101010101" pitchFamily="2" charset="-122"/>
                <a:ea typeface="黑体" panose="02010609060101010101" pitchFamily="2" charset="-122"/>
              </a:rPr>
              <a:t>:</a:t>
            </a:r>
            <a:endParaRPr lang="ja-JP" altLang="en-US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r>
              <a:rPr lang="ja-JP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安全规章可能因地域不同而异，并且可能超越以前的基本方针。 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123" name="文本框 11267"/>
          <p:cNvSpPr txBox="1"/>
          <p:nvPr/>
        </p:nvSpPr>
        <p:spPr>
          <a:xfrm>
            <a:off x="2193925" y="9547225"/>
            <a:ext cx="2378075" cy="246063"/>
          </a:xfrm>
          <a:prstGeom prst="rect">
            <a:avLst/>
          </a:prstGeom>
          <a:noFill/>
          <a:ln w="12700">
            <a:noFill/>
          </a:ln>
        </p:spPr>
        <p:txBody>
          <a:bodyPr lIns="91833" tIns="45917" rIns="91833" bIns="45917" anchor="t" anchorCtr="0">
            <a:spAutoFit/>
          </a:bodyPr>
          <a:p>
            <a:pPr lvl="0" indent="0"/>
            <a:r>
              <a:rPr lang="en-US" altLang="ja-JP" sz="1000">
                <a:latin typeface="黑体" panose="02010609060101010101" pitchFamily="2" charset="-122"/>
                <a:ea typeface="黑体" panose="02010609060101010101" pitchFamily="2" charset="-122"/>
              </a:rPr>
              <a:t>©</a:t>
            </a:r>
            <a:r>
              <a:rPr lang="ja-JP" altLang="en-US" sz="1000" dirty="0">
                <a:latin typeface="黑体" panose="02010609060101010101" pitchFamily="2" charset="-122"/>
                <a:ea typeface="黑体" panose="02010609060101010101" pitchFamily="2" charset="-122"/>
              </a:rPr>
              <a:t>丰田汽车公司2003年版。版权所有。</a:t>
            </a:r>
            <a:r>
              <a:rPr lang="ja-JP" altLang="en-US" sz="1000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ja-JP" altLang="en-US" sz="10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124" name="灯片编号占位符 1"/>
          <p:cNvSpPr/>
          <p:nvPr>
            <p:ph type="sldNum" sz="quarter"/>
          </p:nvPr>
        </p:nvSpPr>
        <p:spPr>
          <a:xfrm>
            <a:off x="3835400" y="9410700"/>
            <a:ext cx="2933700" cy="495300"/>
          </a:xfrm>
          <a:prstGeom prst="rect">
            <a:avLst/>
          </a:prstGeom>
          <a:noFill/>
          <a:ln w="9525">
            <a:noFill/>
          </a:ln>
        </p:spPr>
        <p:txBody>
          <a:bodyPr lIns="92885" tIns="46442" rIns="92885" bIns="46442" anchor="b" anchorCtr="0"/>
          <a:p>
            <a:pPr lvl="0" indent="0" algn="r" defTabSz="929005"/>
            <a:fld id="{9A0DB2DC-4C9A-4742-B13C-FB6460FD3503}" type="slidenum">
              <a:rPr lang="zh-CN" altLang="en-US" sz="1200" dirty="0">
                <a:latin typeface="黑体" panose="02010609060101010101" pitchFamily="2" charset="-122"/>
                <a:ea typeface="黑体" panose="02010609060101010101" pitchFamily="2" charset="-122"/>
              </a:rPr>
            </a:fld>
            <a:endParaRPr lang="zh-CN" altLang="en-US" sz="12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1" name="幻灯片图像占位符 11265"/>
          <p:cNvSpPr>
            <a:spLocks noTextEdit="1"/>
          </p:cNvSpPr>
          <p:nvPr>
            <p:ph type="sldImg"/>
          </p:nvPr>
        </p:nvSpPr>
        <p:spPr/>
      </p:sp>
      <p:sp>
        <p:nvSpPr>
          <p:cNvPr id="5122" name="文本占位符 11266"/>
          <p:cNvSpPr>
            <a:spLocks noGrp="1"/>
          </p:cNvSpPr>
          <p:nvPr>
            <p:ph type="body"/>
          </p:nvPr>
        </p:nvSpPr>
        <p:spPr>
          <a:ln>
            <a:solidFill>
              <a:schemeClr val="tx1"/>
            </a:solidFill>
            <a:miter/>
          </a:ln>
        </p:spPr>
        <p:txBody>
          <a:bodyPr lIns="92885" tIns="46442" rIns="92885" bIns="46442" anchor="t" anchorCtr="0"/>
          <a:p>
            <a:pPr lvl="0" indent="0"/>
            <a:r>
              <a:rPr lang="ja-JP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作业须知</a:t>
            </a:r>
            <a:endParaRPr lang="ja-JP" altLang="en-US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>
              <a:buAutoNum type="arabicPeriod"/>
            </a:pPr>
            <a:r>
              <a:rPr lang="ja-JP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 始终安全工作，防止伤害的发生。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>
              <a:buAutoNum type="arabicPeriod"/>
            </a:pPr>
            <a:r>
              <a:rPr lang="ja-JP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 当心防止事故伤害到自己。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r>
              <a:rPr lang="ja-JP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如果你在工作中受伤，这将不仅仅影响你，而且也会对你的家庭、同事和公司造成影响。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r>
              <a:rPr lang="ja-JP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事故因素</a:t>
            </a:r>
            <a:endParaRPr lang="ja-JP" altLang="en-US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r>
              <a:rPr lang="ja-JP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人为因素造成的事故</a:t>
            </a:r>
            <a:endParaRPr lang="ja-JP" altLang="en-US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r>
              <a:rPr lang="ja-JP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由于不正确使用机器或工具，穿着不合适的衣物，或由于技师不小心造成的事故。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r>
              <a:rPr lang="ja-JP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r>
              <a:rPr lang="ja-JP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自然因素造成的事故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r>
              <a:rPr lang="ja-JP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由于机器或工具出现故障，缺少完整的安全装置，或者工作环境不良造成的事故。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r>
              <a:rPr lang="ja-JP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提示</a:t>
            </a:r>
            <a:r>
              <a:rPr lang="zh-CN" altLang="en-US" b="1">
                <a:latin typeface="黑体" panose="02010609060101010101" pitchFamily="2" charset="-122"/>
                <a:ea typeface="黑体" panose="02010609060101010101" pitchFamily="2" charset="-122"/>
              </a:rPr>
              <a:t>:</a:t>
            </a:r>
            <a:endParaRPr lang="ja-JP" altLang="en-US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r>
              <a:rPr lang="ja-JP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安全规章可能因地域不同而异，并且可能超越以前的基本方针。 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123" name="文本框 11267"/>
          <p:cNvSpPr txBox="1"/>
          <p:nvPr/>
        </p:nvSpPr>
        <p:spPr>
          <a:xfrm>
            <a:off x="2193925" y="9547225"/>
            <a:ext cx="2378075" cy="246063"/>
          </a:xfrm>
          <a:prstGeom prst="rect">
            <a:avLst/>
          </a:prstGeom>
          <a:noFill/>
          <a:ln w="12700">
            <a:noFill/>
          </a:ln>
        </p:spPr>
        <p:txBody>
          <a:bodyPr lIns="91833" tIns="45917" rIns="91833" bIns="45917" anchor="t" anchorCtr="0">
            <a:spAutoFit/>
          </a:bodyPr>
          <a:p>
            <a:pPr lvl="0" indent="0"/>
            <a:r>
              <a:rPr lang="en-US" altLang="ja-JP" sz="1000">
                <a:latin typeface="黑体" panose="02010609060101010101" pitchFamily="2" charset="-122"/>
                <a:ea typeface="黑体" panose="02010609060101010101" pitchFamily="2" charset="-122"/>
              </a:rPr>
              <a:t>©</a:t>
            </a:r>
            <a:r>
              <a:rPr lang="ja-JP" altLang="en-US" sz="1000" dirty="0">
                <a:latin typeface="黑体" panose="02010609060101010101" pitchFamily="2" charset="-122"/>
                <a:ea typeface="黑体" panose="02010609060101010101" pitchFamily="2" charset="-122"/>
              </a:rPr>
              <a:t>丰田汽车公司2003年版。版权所有。</a:t>
            </a:r>
            <a:r>
              <a:rPr lang="ja-JP" altLang="en-US" sz="1000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ja-JP" altLang="en-US" sz="10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124" name="灯片编号占位符 1"/>
          <p:cNvSpPr/>
          <p:nvPr>
            <p:ph type="sldNum" sz="quarter"/>
          </p:nvPr>
        </p:nvSpPr>
        <p:spPr>
          <a:xfrm>
            <a:off x="3835400" y="9410700"/>
            <a:ext cx="2933700" cy="495300"/>
          </a:xfrm>
          <a:prstGeom prst="rect">
            <a:avLst/>
          </a:prstGeom>
          <a:noFill/>
          <a:ln w="9525">
            <a:noFill/>
          </a:ln>
        </p:spPr>
        <p:txBody>
          <a:bodyPr lIns="92885" tIns="46442" rIns="92885" bIns="46442" anchor="b" anchorCtr="0"/>
          <a:p>
            <a:pPr lvl="0" indent="0" algn="r" defTabSz="929005"/>
            <a:fld id="{9A0DB2DC-4C9A-4742-B13C-FB6460FD3503}" type="slidenum">
              <a:rPr lang="zh-CN" altLang="en-US" sz="1200" dirty="0">
                <a:latin typeface="黑体" panose="02010609060101010101" pitchFamily="2" charset="-122"/>
                <a:ea typeface="黑体" panose="02010609060101010101" pitchFamily="2" charset="-122"/>
              </a:rPr>
            </a:fld>
            <a:endParaRPr lang="zh-CN" altLang="en-US" sz="12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1" name="幻灯片图像占位符 11265"/>
          <p:cNvSpPr>
            <a:spLocks noTextEdit="1"/>
          </p:cNvSpPr>
          <p:nvPr>
            <p:ph type="sldImg"/>
          </p:nvPr>
        </p:nvSpPr>
        <p:spPr/>
      </p:sp>
      <p:sp>
        <p:nvSpPr>
          <p:cNvPr id="5122" name="文本占位符 11266"/>
          <p:cNvSpPr>
            <a:spLocks noGrp="1"/>
          </p:cNvSpPr>
          <p:nvPr>
            <p:ph type="body"/>
          </p:nvPr>
        </p:nvSpPr>
        <p:spPr>
          <a:ln>
            <a:solidFill>
              <a:schemeClr val="tx1"/>
            </a:solidFill>
            <a:miter/>
          </a:ln>
        </p:spPr>
        <p:txBody>
          <a:bodyPr lIns="92885" tIns="46442" rIns="92885" bIns="46442" anchor="t" anchorCtr="0"/>
          <a:p>
            <a:pPr lvl="0" indent="0"/>
            <a:r>
              <a:rPr lang="ja-JP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作业须知</a:t>
            </a:r>
            <a:endParaRPr lang="ja-JP" altLang="en-US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>
              <a:buAutoNum type="arabicPeriod"/>
            </a:pPr>
            <a:r>
              <a:rPr lang="ja-JP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 始终安全工作，防止伤害的发生。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>
              <a:buAutoNum type="arabicPeriod"/>
            </a:pPr>
            <a:r>
              <a:rPr lang="ja-JP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 当心防止事故伤害到自己。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r>
              <a:rPr lang="ja-JP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如果你在工作中受伤，这将不仅仅影响你，而且也会对你的家庭、同事和公司造成影响。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r>
              <a:rPr lang="ja-JP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事故因素</a:t>
            </a:r>
            <a:endParaRPr lang="ja-JP" altLang="en-US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r>
              <a:rPr lang="ja-JP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人为因素造成的事故</a:t>
            </a:r>
            <a:endParaRPr lang="ja-JP" altLang="en-US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r>
              <a:rPr lang="ja-JP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由于不正确使用机器或工具，穿着不合适的衣物，或由于技师不小心造成的事故。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r>
              <a:rPr lang="ja-JP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r>
              <a:rPr lang="ja-JP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自然因素造成的事故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r>
              <a:rPr lang="ja-JP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由于机器或工具出现故障，缺少完整的安全装置，或者工作环境不良造成的事故。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r>
              <a:rPr lang="ja-JP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提示</a:t>
            </a:r>
            <a:r>
              <a:rPr lang="zh-CN" altLang="en-US" b="1">
                <a:latin typeface="黑体" panose="02010609060101010101" pitchFamily="2" charset="-122"/>
                <a:ea typeface="黑体" panose="02010609060101010101" pitchFamily="2" charset="-122"/>
              </a:rPr>
              <a:t>:</a:t>
            </a:r>
            <a:endParaRPr lang="ja-JP" altLang="en-US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lvl="0" indent="0"/>
            <a:r>
              <a:rPr lang="ja-JP" altLang="en-US" dirty="0">
                <a:latin typeface="黑体" panose="02010609060101010101" pitchFamily="2" charset="-122"/>
                <a:ea typeface="黑体" panose="02010609060101010101" pitchFamily="2" charset="-122"/>
              </a:rPr>
              <a:t>安全规章可能因地域不同而异，并且可能超越以前的基本方针。 </a:t>
            </a:r>
            <a:endParaRPr lang="ja-JP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123" name="文本框 11267"/>
          <p:cNvSpPr txBox="1"/>
          <p:nvPr/>
        </p:nvSpPr>
        <p:spPr>
          <a:xfrm>
            <a:off x="2193925" y="9547225"/>
            <a:ext cx="2378075" cy="246063"/>
          </a:xfrm>
          <a:prstGeom prst="rect">
            <a:avLst/>
          </a:prstGeom>
          <a:noFill/>
          <a:ln w="12700">
            <a:noFill/>
          </a:ln>
        </p:spPr>
        <p:txBody>
          <a:bodyPr lIns="91833" tIns="45917" rIns="91833" bIns="45917" anchor="t" anchorCtr="0">
            <a:spAutoFit/>
          </a:bodyPr>
          <a:p>
            <a:pPr lvl="0" indent="0"/>
            <a:r>
              <a:rPr lang="en-US" altLang="ja-JP" sz="1000">
                <a:latin typeface="黑体" panose="02010609060101010101" pitchFamily="2" charset="-122"/>
                <a:ea typeface="黑体" panose="02010609060101010101" pitchFamily="2" charset="-122"/>
              </a:rPr>
              <a:t>©</a:t>
            </a:r>
            <a:r>
              <a:rPr lang="ja-JP" altLang="en-US" sz="1000" dirty="0">
                <a:latin typeface="黑体" panose="02010609060101010101" pitchFamily="2" charset="-122"/>
                <a:ea typeface="黑体" panose="02010609060101010101" pitchFamily="2" charset="-122"/>
              </a:rPr>
              <a:t>丰田汽车公司2003年版。版权所有。</a:t>
            </a:r>
            <a:r>
              <a:rPr lang="ja-JP" altLang="en-US" sz="1000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ja-JP" altLang="en-US" sz="10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124" name="灯片编号占位符 1"/>
          <p:cNvSpPr/>
          <p:nvPr>
            <p:ph type="sldNum" sz="quarter"/>
          </p:nvPr>
        </p:nvSpPr>
        <p:spPr>
          <a:xfrm>
            <a:off x="3835400" y="9410700"/>
            <a:ext cx="2933700" cy="495300"/>
          </a:xfrm>
          <a:prstGeom prst="rect">
            <a:avLst/>
          </a:prstGeom>
          <a:noFill/>
          <a:ln w="9525">
            <a:noFill/>
          </a:ln>
        </p:spPr>
        <p:txBody>
          <a:bodyPr lIns="92885" tIns="46442" rIns="92885" bIns="46442" anchor="b" anchorCtr="0"/>
          <a:p>
            <a:pPr lvl="0" indent="0" algn="r" defTabSz="929005"/>
            <a:fld id="{9A0DB2DC-4C9A-4742-B13C-FB6460FD3503}" type="slidenum">
              <a:rPr lang="zh-CN" altLang="en-US" sz="1200" dirty="0">
                <a:latin typeface="黑体" panose="02010609060101010101" pitchFamily="2" charset="-122"/>
                <a:ea typeface="黑体" panose="02010609060101010101" pitchFamily="2" charset="-122"/>
              </a:rPr>
            </a:fld>
            <a:endParaRPr lang="zh-CN" altLang="en-US" sz="12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Times New Roman" panose="0202060305040502030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Times New Roman" panose="0202060305040502030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716657" cy="54864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Times New Roman" panose="0202060305040502030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Times New Roman" panose="0202060305040502030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Times New Roman" panose="0202060305040502030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76" cy="41148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9724" y="1981200"/>
            <a:ext cx="3808476" cy="41148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Times New Roman" panose="0202060305040502030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Times New Roman" panose="0202060305040502030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Times New Roman" panose="0202060305040502030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Times New Roman" panose="0202060305040502030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Times New Roman" panose="0202060305040502030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Times New Roman" panose="0202060305040502030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 indent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 indent="-34290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 indent="-285750"/>
            <a:r>
              <a:rPr lang="en-US" altLang="zh-CN" dirty="0"/>
              <a:t>Second level</a:t>
            </a:r>
            <a:endParaRPr lang="en-US" altLang="zh-CN" dirty="0"/>
          </a:p>
          <a:p>
            <a:pPr lvl="2" indent="-228600"/>
            <a:r>
              <a:rPr lang="en-US" altLang="zh-CN" dirty="0"/>
              <a:t>Third level</a:t>
            </a:r>
            <a:endParaRPr lang="en-US" altLang="zh-CN" dirty="0"/>
          </a:p>
          <a:p>
            <a:pPr lvl="3" indent="-228600"/>
            <a:r>
              <a:rPr lang="en-US" altLang="zh-CN" dirty="0"/>
              <a:t>Fourth level</a:t>
            </a:r>
            <a:endParaRPr lang="en-US" altLang="zh-CN" dirty="0"/>
          </a:p>
          <a:p>
            <a:pPr lvl="4" indent="-228600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>
                <a:ea typeface="宋体" panose="02010600030101010101" pitchFamily="2" charset="-122"/>
              </a:defRPr>
            </a:lvl1pPr>
          </a:lstStyle>
          <a:p>
            <a:pPr lvl="0" fontAlgn="base"/>
            <a:endParaRPr lang="zh-CN" altLang="en-US" strike="noStrike" noProof="1" dirty="0"/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>
                <a:ea typeface="宋体" panose="02010600030101010101" pitchFamily="2" charset="-122"/>
              </a:defRPr>
            </a:lvl1pPr>
          </a:lstStyle>
          <a:p>
            <a:pPr lvl="0" fontAlgn="base"/>
            <a:endParaRPr lang="zh-CN" altLang="en-US" strike="noStrike" noProof="1" dirty="0"/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>
                <a:ea typeface="宋体" panose="02010600030101010101" pitchFamily="2" charset="-122"/>
              </a:defRPr>
            </a:lvl1pPr>
          </a:lstStyle>
          <a:p>
            <a:pPr lvl="0" fontAlgn="base"/>
            <a:fld id="{9A0DB2DC-4C9A-4742-B13C-FB6460FD3503}" type="slidenum">
              <a:rPr lang="zh-CN" altLang="en-US" strike="noStrike" noProof="1" dirty="0">
                <a:latin typeface="Times New Roman" panose="0202060305040502030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1031" name="矩形 1031"/>
          <p:cNvSpPr/>
          <p:nvPr/>
        </p:nvSpPr>
        <p:spPr>
          <a:xfrm>
            <a:off x="0" y="0"/>
            <a:ext cx="9144000" cy="841375"/>
          </a:xfrm>
          <a:prstGeom prst="rect">
            <a:avLst/>
          </a:prstGeom>
          <a:solidFill>
            <a:srgbClr val="99CCFF"/>
          </a:solidFill>
          <a:ln w="9525">
            <a:noFill/>
          </a:ln>
        </p:spPr>
        <p:txBody>
          <a:bodyPr anchor="t" anchorCtr="0"/>
          <a:p>
            <a:pPr lvl="0" indent="0" eaLnBrk="0" hangingPunct="0"/>
            <a:endParaRPr lang="zh-CN" altLang="en-US">
              <a:latin typeface="Times New Roman" panose="02020603050405020304" charset="0"/>
            </a:endParaRPr>
          </a:p>
        </p:txBody>
      </p:sp>
      <p:sp>
        <p:nvSpPr>
          <p:cNvPr id="1032" name="文本框 1030"/>
          <p:cNvSpPr txBox="1"/>
          <p:nvPr/>
        </p:nvSpPr>
        <p:spPr>
          <a:xfrm>
            <a:off x="228600" y="153988"/>
            <a:ext cx="4343400" cy="230187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 indent="0" eaLnBrk="0" hangingPunct="0">
              <a:spcBef>
                <a:spcPct val="50000"/>
              </a:spcBef>
            </a:pPr>
            <a:r>
              <a:rPr lang="zh-CN" altLang="en-US" sz="1200" b="1" dirty="0">
                <a:solidFill>
                  <a:srgbClr val="FFFF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丰田技术员</a:t>
            </a:r>
            <a:r>
              <a:rPr lang="en-US" altLang="ja-JP" sz="1200" b="1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&gt;&gt;</a:t>
            </a:r>
            <a:r>
              <a:rPr lang="ja-JP" altLang="en-US" sz="1200" b="1" dirty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工作安全</a:t>
            </a:r>
            <a:endParaRPr lang="en-US" altLang="ja-JP" sz="1200" b="1" dirty="0">
              <a:solidFill>
                <a:schemeClr val="bg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charset="0"/>
          <a:ea typeface="+mn-ea"/>
          <a:cs typeface="+mn-cs"/>
        </a:defRPr>
      </a:lvl2pPr>
      <a:lvl3pPr marL="914400" lvl="2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charset="0"/>
          <a:ea typeface="+mn-ea"/>
          <a:cs typeface="+mn-cs"/>
        </a:defRPr>
      </a:lvl3pPr>
      <a:lvl4pPr marL="1371600" lvl="3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charset="0"/>
          <a:ea typeface="+mn-ea"/>
          <a:cs typeface="+mn-cs"/>
        </a:defRPr>
      </a:lvl4pPr>
      <a:lvl5pPr marL="1828800" lvl="4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charset="0"/>
          <a:ea typeface="+mn-ea"/>
          <a:cs typeface="+mn-cs"/>
        </a:defRPr>
      </a:lvl5pPr>
      <a:lvl6pPr marL="2286000" lvl="5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charset="0"/>
          <a:ea typeface="+mn-ea"/>
          <a:cs typeface="+mn-cs"/>
        </a:defRPr>
      </a:lvl6pPr>
      <a:lvl7pPr marL="2743200" lvl="6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charset="0"/>
          <a:ea typeface="+mn-ea"/>
          <a:cs typeface="+mn-cs"/>
        </a:defRPr>
      </a:lvl7pPr>
      <a:lvl8pPr marL="3200400" lvl="7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charset="0"/>
          <a:ea typeface="+mn-ea"/>
          <a:cs typeface="+mn-cs"/>
        </a:defRPr>
      </a:lvl8pPr>
      <a:lvl9pPr marL="3657600" lvl="8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charset="0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jpe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副标题 2050"/>
          <p:cNvSpPr>
            <a:spLocks noGrp="1"/>
          </p:cNvSpPr>
          <p:nvPr>
            <p:ph type="subTitle" idx="1"/>
          </p:nvPr>
        </p:nvSpPr>
        <p:spPr>
          <a:xfrm>
            <a:off x="5181600" y="415925"/>
            <a:ext cx="3733800" cy="381000"/>
          </a:xfrm>
        </p:spPr>
        <p:txBody>
          <a:bodyPr anchor="t" anchorCtr="0"/>
          <a:p>
            <a:pPr algn="r" defTabSz="914400">
              <a:buClrTx/>
              <a:buSzTx/>
              <a:buFontTx/>
            </a:pPr>
            <a:r>
              <a:rPr lang="zh-CN" sz="1400" b="1" kern="1200" baseline="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人员分工</a:t>
            </a:r>
            <a:endParaRPr lang="zh-CN" sz="1400" b="1" kern="1200" baseline="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4099" name="文本框 2052"/>
          <p:cNvSpPr txBox="1"/>
          <p:nvPr/>
        </p:nvSpPr>
        <p:spPr>
          <a:xfrm>
            <a:off x="7086600" y="6019800"/>
            <a:ext cx="1447800" cy="2444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r" eaLnBrk="0" hangingPunct="0">
              <a:spcBef>
                <a:spcPct val="50000"/>
              </a:spcBef>
            </a:pPr>
            <a:endParaRPr lang="en-US" altLang="ja-JP" sz="10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6035" y="0"/>
            <a:ext cx="2297430" cy="796290"/>
            <a:chOff x="41" y="0"/>
            <a:chExt cx="3618" cy="1254"/>
          </a:xfrm>
        </p:grpSpPr>
        <p:sp>
          <p:nvSpPr>
            <p:cNvPr id="5" name="标题 431105"/>
            <p:cNvSpPr>
              <a:spLocks noGrp="1"/>
            </p:cNvSpPr>
            <p:nvPr/>
          </p:nvSpPr>
          <p:spPr>
            <a:xfrm>
              <a:off x="1247" y="175"/>
              <a:ext cx="2412" cy="480"/>
            </a:xfrm>
            <a:prstGeom prst="rect">
              <a:avLst/>
            </a:prstGeom>
            <a:solidFill>
              <a:srgbClr val="C2FFF0"/>
            </a:solidFill>
            <a:ln w="9525">
              <a:noFill/>
            </a:ln>
          </p:spPr>
          <p:txBody>
            <a:bodyPr anchor="ctr" anchorCtr="0"/>
            <a:p>
              <a:pPr algn="ctr" eaLnBrk="0" hangingPunct="0">
                <a:buClrTx/>
                <a:buFontTx/>
              </a:pPr>
              <a:r>
                <a:rPr lang="zh-CN" altLang="zh-CN" b="1" dirty="0">
                  <a:gradFill>
                    <a:gsLst>
                      <a:gs pos="0">
                        <a:srgbClr val="14CD68"/>
                      </a:gs>
                      <a:gs pos="100000">
                        <a:srgbClr val="0B6E38"/>
                      </a:gs>
                    </a:gsLst>
                    <a:lin scaled="0"/>
                  </a:gradFill>
                  <a:latin typeface="黑体" panose="02010609060101010101" pitchFamily="2" charset="-122"/>
                  <a:ea typeface="黑体" panose="02010609060101010101" pitchFamily="2" charset="-122"/>
                </a:rPr>
                <a:t>汽车维护</a:t>
              </a:r>
              <a:endParaRPr lang="zh-CN" altLang="zh-CN" b="1" dirty="0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pic>
          <p:nvPicPr>
            <p:cNvPr id="8" name="图片 7" descr="38742570_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1" y="0"/>
              <a:ext cx="1255" cy="1255"/>
            </a:xfrm>
            <a:prstGeom prst="rect">
              <a:avLst/>
            </a:prstGeom>
          </p:spPr>
        </p:pic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590" y="908685"/>
            <a:ext cx="2927985" cy="213487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06375" y="3049270"/>
            <a:ext cx="3973830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800" b="1"/>
              <a:t>业务接待</a:t>
            </a:r>
            <a:r>
              <a:rPr lang="zh-CN" altLang="en-US" sz="1800"/>
              <a:t>在前台，负责预约、接待，做好初步维修准备工作后将后续工作转交调度或维修经理。</a:t>
            </a:r>
            <a:endParaRPr lang="zh-CN" altLang="en-US" sz="1800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2675" y="908685"/>
            <a:ext cx="3667125" cy="218503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4347210" y="3093720"/>
            <a:ext cx="4758055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buClrTx/>
              <a:buSzTx/>
            </a:pPr>
            <a:r>
              <a:rPr lang="zh-CN" altLang="en-US" sz="1800" b="1"/>
              <a:t>调度/维修经理</a:t>
            </a:r>
            <a:r>
              <a:rPr lang="zh-CN" altLang="en-US" sz="1800"/>
              <a:t>根据工作维修工作的技术水平等给维修班组长或维修技师下派任务，并监督每项工作的进程。</a:t>
            </a:r>
            <a:endParaRPr lang="zh-CN" altLang="en-US" sz="1800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325" y="3971290"/>
            <a:ext cx="2738755" cy="191960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/>
          <a:srcRect l="-805" t="8124" r="9310" b="10949"/>
          <a:stretch>
            <a:fillRect/>
          </a:stretch>
        </p:blipFill>
        <p:spPr>
          <a:xfrm>
            <a:off x="5181600" y="3968750"/>
            <a:ext cx="3009265" cy="1980565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206375" y="5994400"/>
            <a:ext cx="358965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1800" b="1"/>
              <a:t>维修班组长/维修技师</a:t>
            </a:r>
            <a:r>
              <a:rPr lang="zh-CN" altLang="en-US" sz="1800"/>
              <a:t>组织维修工进行修理并检查每项工作的质量。</a:t>
            </a:r>
            <a:endParaRPr lang="zh-CN" altLang="en-US" sz="1800"/>
          </a:p>
        </p:txBody>
      </p:sp>
      <p:sp>
        <p:nvSpPr>
          <p:cNvPr id="15" name="文本框 14"/>
          <p:cNvSpPr txBox="1"/>
          <p:nvPr/>
        </p:nvSpPr>
        <p:spPr>
          <a:xfrm>
            <a:off x="4180205" y="5991860"/>
            <a:ext cx="45720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buClrTx/>
              <a:buSzTx/>
            </a:pPr>
            <a:r>
              <a:rPr lang="zh-CN" altLang="en-US" sz="1800" b="1"/>
              <a:t>维修工</a:t>
            </a:r>
            <a:r>
              <a:rPr lang="zh-CN" altLang="en-US" sz="1800"/>
              <a:t>进行维护工作，并在维修班组长/维修技师的指导下进行必要的维修工作。</a:t>
            </a:r>
            <a:endParaRPr lang="zh-CN" altLang="en-US" sz="1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副标题 2050"/>
          <p:cNvSpPr>
            <a:spLocks noGrp="1"/>
          </p:cNvSpPr>
          <p:nvPr>
            <p:ph type="subTitle" idx="1"/>
          </p:nvPr>
        </p:nvSpPr>
        <p:spPr>
          <a:xfrm>
            <a:off x="5181600" y="415925"/>
            <a:ext cx="3733800" cy="381000"/>
          </a:xfrm>
        </p:spPr>
        <p:txBody>
          <a:bodyPr anchor="t" anchorCtr="0"/>
          <a:p>
            <a:pPr algn="r" defTabSz="914400">
              <a:buClrTx/>
              <a:buSzTx/>
              <a:buFontTx/>
            </a:pPr>
            <a:r>
              <a:rPr lang="zh-CN" sz="1400" b="1" kern="1200" baseline="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基本流程</a:t>
            </a:r>
            <a:endParaRPr lang="zh-CN" sz="1400" b="1" kern="1200" baseline="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4099" name="文本框 2052"/>
          <p:cNvSpPr txBox="1"/>
          <p:nvPr/>
        </p:nvSpPr>
        <p:spPr>
          <a:xfrm>
            <a:off x="7086600" y="6019800"/>
            <a:ext cx="1447800" cy="2444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r" eaLnBrk="0" hangingPunct="0">
              <a:spcBef>
                <a:spcPct val="50000"/>
              </a:spcBef>
            </a:pPr>
            <a:endParaRPr lang="en-US" altLang="ja-JP" sz="10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6035" y="0"/>
            <a:ext cx="2297430" cy="796290"/>
            <a:chOff x="41" y="0"/>
            <a:chExt cx="3618" cy="1254"/>
          </a:xfrm>
        </p:grpSpPr>
        <p:sp>
          <p:nvSpPr>
            <p:cNvPr id="3" name="标题 431105"/>
            <p:cNvSpPr>
              <a:spLocks noGrp="1"/>
            </p:cNvSpPr>
            <p:nvPr/>
          </p:nvSpPr>
          <p:spPr>
            <a:xfrm>
              <a:off x="1247" y="175"/>
              <a:ext cx="2412" cy="480"/>
            </a:xfrm>
            <a:prstGeom prst="rect">
              <a:avLst/>
            </a:prstGeom>
            <a:solidFill>
              <a:srgbClr val="C2FFF0"/>
            </a:solidFill>
            <a:ln w="9525">
              <a:noFill/>
            </a:ln>
          </p:spPr>
          <p:txBody>
            <a:bodyPr anchor="ctr" anchorCtr="0"/>
            <a:p>
              <a:pPr algn="ctr" eaLnBrk="0" hangingPunct="0">
                <a:buClrTx/>
                <a:buFontTx/>
              </a:pPr>
              <a:r>
                <a:rPr lang="zh-CN" altLang="zh-CN" b="1" dirty="0">
                  <a:gradFill>
                    <a:gsLst>
                      <a:gs pos="0">
                        <a:srgbClr val="14CD68"/>
                      </a:gs>
                      <a:gs pos="100000">
                        <a:srgbClr val="0B6E38"/>
                      </a:gs>
                    </a:gsLst>
                    <a:lin scaled="0"/>
                  </a:gradFill>
                  <a:latin typeface="黑体" panose="02010609060101010101" pitchFamily="2" charset="-122"/>
                  <a:ea typeface="黑体" panose="02010609060101010101" pitchFamily="2" charset="-122"/>
                </a:rPr>
                <a:t>汽车维护</a:t>
              </a:r>
              <a:endParaRPr lang="zh-CN" altLang="zh-CN" b="1" dirty="0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pic>
          <p:nvPicPr>
            <p:cNvPr id="10" name="图片 9" descr="38742570_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1" y="0"/>
              <a:ext cx="1255" cy="1255"/>
            </a:xfrm>
            <a:prstGeom prst="rect">
              <a:avLst/>
            </a:prstGeom>
          </p:spPr>
        </p:pic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1660" y="908685"/>
            <a:ext cx="4692015" cy="275399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26035" y="909320"/>
            <a:ext cx="4366260" cy="276352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en-US" altLang="zh-CN" sz="1800" b="1"/>
              <a:t>1.</a:t>
            </a:r>
            <a:r>
              <a:rPr lang="zh-CN" altLang="en-US" sz="1800" b="1"/>
              <a:t>维修预约 </a:t>
            </a:r>
            <a:endParaRPr lang="zh-CN" altLang="en-US" sz="1800" b="1"/>
          </a:p>
          <a:p>
            <a:r>
              <a:rPr lang="zh-CN" altLang="en-US" sz="1800"/>
              <a:t>预约工作由业务接待完成，主要包括：询问用户及车辆基础信息（核对老用户数据、登记新用户数据）；询问行驶里程；确认用户的需求、车辆故障问题；确定接车时间；接收用户相关的资料（随车文件、防盗器密码、防盗螺栓钥匙、维修记录等）；通知有关人员（车间、备件、接待、资料、工具）做准备；根据维修项目的难易程度合理安排人员等。</a:t>
            </a:r>
            <a:endParaRPr lang="zh-CN" altLang="en-US" sz="1800"/>
          </a:p>
        </p:txBody>
      </p:sp>
      <p:sp>
        <p:nvSpPr>
          <p:cNvPr id="9" name="文本框 8"/>
          <p:cNvSpPr txBox="1"/>
          <p:nvPr/>
        </p:nvSpPr>
        <p:spPr>
          <a:xfrm>
            <a:off x="116205" y="3743960"/>
            <a:ext cx="8879205" cy="149288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l">
              <a:buClrTx/>
              <a:buSzTx/>
            </a:pPr>
            <a:r>
              <a:rPr lang="zh-CN" altLang="en-US" sz="1800" b="1"/>
              <a:t>2</a:t>
            </a:r>
            <a:r>
              <a:rPr lang="en-US" altLang="zh-CN" sz="1800" b="1"/>
              <a:t>.</a:t>
            </a:r>
            <a:r>
              <a:rPr lang="zh-CN" altLang="en-US" sz="1800" b="1"/>
              <a:t>维修接待 </a:t>
            </a:r>
            <a:endParaRPr lang="zh-CN" altLang="en-US" sz="1800" b="1"/>
          </a:p>
          <a:p>
            <a:pPr algn="l">
              <a:buClrTx/>
              <a:buSzTx/>
            </a:pPr>
            <a:r>
              <a:rPr lang="zh-CN" altLang="en-US" sz="1800"/>
              <a:t>接待工作主要包括：</a:t>
            </a:r>
            <a:endParaRPr lang="zh-CN" altLang="en-US" sz="1800"/>
          </a:p>
          <a:p>
            <a:pPr algn="l">
              <a:buClrTx/>
              <a:buSzTx/>
            </a:pPr>
            <a:r>
              <a:rPr lang="zh-CN" altLang="en-US" sz="1800"/>
              <a:t>（1）业务接待主要包括出迎问候顾客、引导顾客停车；记录用户陈述；明确用户需求，定期保养（PM）、一般修理（CR）、饭金/喷漆（B/P）及其他；陪同用户前往停车场，当着用户面安装CS件（坐椅套、转向盘套、地板垫）；检查车辆外观（损伤痕迹、凸陷等）一定要在用户陪同下进行，并加以确认等等。</a:t>
            </a:r>
            <a:endParaRPr lang="zh-CN" altLang="en-US" sz="1800"/>
          </a:p>
          <a:p>
            <a:pPr algn="l">
              <a:buClrTx/>
              <a:buSzTx/>
            </a:pPr>
            <a:r>
              <a:rPr lang="zh-CN" altLang="en-US" sz="1800"/>
              <a:t>（2）调度/维修经理主要包括问诊，询问故障现象，故障现象再次确认，推测故障原因；对维修费用进行估算；制作维修（维护）项目单；明确预计完成时间。</a:t>
            </a:r>
            <a:endParaRPr lang="zh-CN" altLang="en-US" sz="18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副标题 2050"/>
          <p:cNvSpPr>
            <a:spLocks noGrp="1"/>
          </p:cNvSpPr>
          <p:nvPr>
            <p:ph type="subTitle" idx="1"/>
          </p:nvPr>
        </p:nvSpPr>
        <p:spPr>
          <a:xfrm>
            <a:off x="5181600" y="415925"/>
            <a:ext cx="3733800" cy="381000"/>
          </a:xfrm>
        </p:spPr>
        <p:txBody>
          <a:bodyPr anchor="t" anchorCtr="0"/>
          <a:p>
            <a:pPr algn="r" defTabSz="914400">
              <a:buClrTx/>
              <a:buSzTx/>
              <a:buFontTx/>
            </a:pPr>
            <a:r>
              <a:rPr lang="zh-CN" sz="1400" b="1" kern="1200" baseline="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基本流程</a:t>
            </a:r>
            <a:endParaRPr lang="zh-CN" sz="1400" b="1" kern="1200" baseline="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4099" name="文本框 2052"/>
          <p:cNvSpPr txBox="1"/>
          <p:nvPr/>
        </p:nvSpPr>
        <p:spPr>
          <a:xfrm>
            <a:off x="7086600" y="6019800"/>
            <a:ext cx="1447800" cy="2444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r" eaLnBrk="0" hangingPunct="0">
              <a:spcBef>
                <a:spcPct val="50000"/>
              </a:spcBef>
            </a:pPr>
            <a:endParaRPr lang="en-US" altLang="ja-JP" sz="10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6035" y="0"/>
            <a:ext cx="2297430" cy="796290"/>
            <a:chOff x="41" y="0"/>
            <a:chExt cx="3618" cy="1254"/>
          </a:xfrm>
        </p:grpSpPr>
        <p:sp>
          <p:nvSpPr>
            <p:cNvPr id="3" name="标题 431105"/>
            <p:cNvSpPr>
              <a:spLocks noGrp="1"/>
            </p:cNvSpPr>
            <p:nvPr/>
          </p:nvSpPr>
          <p:spPr>
            <a:xfrm>
              <a:off x="1247" y="175"/>
              <a:ext cx="2412" cy="480"/>
            </a:xfrm>
            <a:prstGeom prst="rect">
              <a:avLst/>
            </a:prstGeom>
            <a:solidFill>
              <a:srgbClr val="C2FFF0"/>
            </a:solidFill>
            <a:ln w="9525">
              <a:noFill/>
            </a:ln>
          </p:spPr>
          <p:txBody>
            <a:bodyPr anchor="ctr" anchorCtr="0"/>
            <a:p>
              <a:pPr algn="ctr" eaLnBrk="0" hangingPunct="0">
                <a:buClrTx/>
                <a:buFontTx/>
              </a:pPr>
              <a:r>
                <a:rPr lang="zh-CN" altLang="zh-CN" b="1" dirty="0">
                  <a:gradFill>
                    <a:gsLst>
                      <a:gs pos="0">
                        <a:srgbClr val="14CD68"/>
                      </a:gs>
                      <a:gs pos="100000">
                        <a:srgbClr val="0B6E38"/>
                      </a:gs>
                    </a:gsLst>
                    <a:lin scaled="0"/>
                  </a:gradFill>
                  <a:latin typeface="黑体" panose="02010609060101010101" pitchFamily="2" charset="-122"/>
                  <a:ea typeface="黑体" panose="02010609060101010101" pitchFamily="2" charset="-122"/>
                </a:rPr>
                <a:t>汽车维护</a:t>
              </a:r>
              <a:endParaRPr lang="zh-CN" altLang="zh-CN" b="1" dirty="0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pic>
          <p:nvPicPr>
            <p:cNvPr id="10" name="图片 9" descr="38742570_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1" y="0"/>
              <a:ext cx="1255" cy="1255"/>
            </a:xfrm>
            <a:prstGeom prst="rect">
              <a:avLst/>
            </a:prstGeom>
          </p:spPr>
        </p:pic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1660" y="1133475"/>
            <a:ext cx="4692015" cy="275399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26035" y="909320"/>
            <a:ext cx="4366260" cy="330009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sz="1800" b="1"/>
              <a:t>3．维修作业 </a:t>
            </a:r>
            <a:endParaRPr sz="1800" b="1"/>
          </a:p>
          <a:p>
            <a:r>
              <a:rPr lang="zh-CN" altLang="en-US" sz="1800"/>
              <a:t>依照对顾客承诺的时间安排、分配维修工作。正确的分配工作包括记录与跟踪每一个维修工单。分配维修工单时，要考虑时间、人员和设备三个主要标准。</a:t>
            </a:r>
            <a:endParaRPr lang="zh-CN" altLang="en-US" sz="1800"/>
          </a:p>
          <a:p>
            <a:r>
              <a:rPr lang="zh-CN" altLang="en-US" sz="1800"/>
              <a:t>维修工作包括：维修班组长/维修技师接收、检查修理单，接收用于维修的零件；挑选合适的修理工，向其发出工作指令，并将维修工单交给修理工；在预计的时间内完成工作，并向调度/维修经理确认工作完成等等。如果有技术难题应及时向调度/维修经理寻求技术支持</a:t>
            </a:r>
            <a:r>
              <a:rPr lang="zh-CN" altLang="en-US" sz="1800">
                <a:ea typeface="宋体" panose="02010600030101010101" pitchFamily="2" charset="-122"/>
              </a:rPr>
              <a:t>。</a:t>
            </a:r>
            <a:endParaRPr lang="zh-CN" altLang="en-US" sz="1800">
              <a:ea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6195" y="4328795"/>
            <a:ext cx="8879205" cy="149288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l">
              <a:buClrTx/>
              <a:buSzTx/>
            </a:pPr>
            <a:r>
              <a:rPr lang="zh-CN" altLang="en-US" sz="1800" b="1"/>
              <a:t>4．质量检验 </a:t>
            </a:r>
            <a:endParaRPr lang="zh-CN" altLang="en-US" sz="1800" b="1"/>
          </a:p>
          <a:p>
            <a:pPr algn="l">
              <a:buClrTx/>
              <a:buSzTx/>
            </a:pPr>
            <a:r>
              <a:rPr lang="zh-CN" altLang="en-US" sz="1800"/>
              <a:t>检验工作包括：维修班组长进行最后的验车，保证维修项目全部完成，切没有任何质量问题；向调度/维修经理确认工作完成；调度/维修经理向业务接待确认工作完成。</a:t>
            </a:r>
            <a:endParaRPr lang="zh-CN" altLang="en-US" sz="18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副标题 2050"/>
          <p:cNvSpPr>
            <a:spLocks noGrp="1"/>
          </p:cNvSpPr>
          <p:nvPr>
            <p:ph type="subTitle" idx="1"/>
          </p:nvPr>
        </p:nvSpPr>
        <p:spPr>
          <a:xfrm>
            <a:off x="5181600" y="415925"/>
            <a:ext cx="3733800" cy="381000"/>
          </a:xfrm>
        </p:spPr>
        <p:txBody>
          <a:bodyPr anchor="t" anchorCtr="0"/>
          <a:p>
            <a:pPr algn="r" defTabSz="914400">
              <a:buClrTx/>
              <a:buSzTx/>
              <a:buFontTx/>
            </a:pPr>
            <a:r>
              <a:rPr lang="zh-CN" sz="1400" b="1" kern="1200" baseline="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基本流程</a:t>
            </a:r>
            <a:endParaRPr lang="zh-CN" sz="1400" b="1" kern="1200" baseline="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4099" name="文本框 2052"/>
          <p:cNvSpPr txBox="1"/>
          <p:nvPr/>
        </p:nvSpPr>
        <p:spPr>
          <a:xfrm>
            <a:off x="7086600" y="6019800"/>
            <a:ext cx="1447800" cy="2444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r" eaLnBrk="0" hangingPunct="0">
              <a:spcBef>
                <a:spcPct val="50000"/>
              </a:spcBef>
            </a:pPr>
            <a:endParaRPr lang="en-US" altLang="ja-JP" sz="10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6035" y="0"/>
            <a:ext cx="2297430" cy="796290"/>
            <a:chOff x="41" y="0"/>
            <a:chExt cx="3618" cy="1254"/>
          </a:xfrm>
        </p:grpSpPr>
        <p:sp>
          <p:nvSpPr>
            <p:cNvPr id="3" name="标题 431105"/>
            <p:cNvSpPr>
              <a:spLocks noGrp="1"/>
            </p:cNvSpPr>
            <p:nvPr/>
          </p:nvSpPr>
          <p:spPr>
            <a:xfrm>
              <a:off x="1247" y="175"/>
              <a:ext cx="2412" cy="480"/>
            </a:xfrm>
            <a:prstGeom prst="rect">
              <a:avLst/>
            </a:prstGeom>
            <a:solidFill>
              <a:srgbClr val="C2FFF0"/>
            </a:solidFill>
            <a:ln w="9525">
              <a:noFill/>
            </a:ln>
          </p:spPr>
          <p:txBody>
            <a:bodyPr anchor="ctr" anchorCtr="0"/>
            <a:p>
              <a:pPr algn="ctr" eaLnBrk="0" hangingPunct="0">
                <a:buClrTx/>
                <a:buFontTx/>
              </a:pPr>
              <a:r>
                <a:rPr lang="zh-CN" altLang="zh-CN" b="1" dirty="0">
                  <a:gradFill>
                    <a:gsLst>
                      <a:gs pos="0">
                        <a:srgbClr val="14CD68"/>
                      </a:gs>
                      <a:gs pos="100000">
                        <a:srgbClr val="0B6E38"/>
                      </a:gs>
                    </a:gsLst>
                    <a:lin scaled="0"/>
                  </a:gradFill>
                  <a:latin typeface="黑体" panose="02010609060101010101" pitchFamily="2" charset="-122"/>
                  <a:ea typeface="黑体" panose="02010609060101010101" pitchFamily="2" charset="-122"/>
                </a:rPr>
                <a:t>汽车维护</a:t>
              </a:r>
              <a:endParaRPr lang="zh-CN" altLang="zh-CN" b="1" dirty="0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pic>
          <p:nvPicPr>
            <p:cNvPr id="10" name="图片 9" descr="38742570_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1" y="0"/>
              <a:ext cx="1255" cy="1255"/>
            </a:xfrm>
            <a:prstGeom prst="rect">
              <a:avLst/>
            </a:prstGeom>
          </p:spPr>
        </p:pic>
      </p:grpSp>
      <p:sp>
        <p:nvSpPr>
          <p:cNvPr id="8" name="文本框 7"/>
          <p:cNvSpPr txBox="1"/>
          <p:nvPr/>
        </p:nvSpPr>
        <p:spPr>
          <a:xfrm>
            <a:off x="26035" y="909320"/>
            <a:ext cx="8963660" cy="330009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sz="1800" b="1"/>
              <a:t>5．交车结算 </a:t>
            </a:r>
            <a:endParaRPr sz="1800" b="1"/>
          </a:p>
          <a:p>
            <a:r>
              <a:rPr sz="1800"/>
              <a:t>交车工作包括维修班组长/维修技师检查车辆是否清洁，检查是否取下坐椅套、地板垫、转向盘罩、翼子板布、前罩等；服务顾问向客户说明车辆维修作业完成情况，并介绍车辆使用中的相关注意事项；带领客户完成车辆维修的结算，并为所有费用开出发票，提供详细的发票说明；最后将车辆交付客户，交车标准工作流程如图所示。</a:t>
            </a:r>
            <a:endParaRPr sz="1800"/>
          </a:p>
        </p:txBody>
      </p:sp>
      <p:sp>
        <p:nvSpPr>
          <p:cNvPr id="9" name="文本框 8"/>
          <p:cNvSpPr txBox="1"/>
          <p:nvPr/>
        </p:nvSpPr>
        <p:spPr>
          <a:xfrm>
            <a:off x="36195" y="5274310"/>
            <a:ext cx="8879205" cy="149288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l">
              <a:buClrTx/>
              <a:buSzTx/>
            </a:pPr>
            <a:r>
              <a:rPr lang="zh-CN" altLang="en-US" sz="1800" b="1"/>
              <a:t>6．跟踪回访 </a:t>
            </a:r>
            <a:endParaRPr lang="zh-CN" altLang="en-US" sz="1800" b="1"/>
          </a:p>
          <a:p>
            <a:pPr algn="l">
              <a:buClrTx/>
              <a:buSzTx/>
            </a:pPr>
            <a:r>
              <a:rPr sz="1800"/>
              <a:t>三日内与客户联系，确认客户修后车况是否良好。其目的不但体现对客户的关心，更重要的是了解对维修质量、客户接待、收费情况和维修的时效性等方面的反馈意见，以利于维修企业发现不足，改进工作。</a:t>
            </a:r>
            <a:endParaRPr sz="180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rcRect l="3907" r="2443"/>
          <a:stretch>
            <a:fillRect/>
          </a:stretch>
        </p:blipFill>
        <p:spPr>
          <a:xfrm>
            <a:off x="1553845" y="2348865"/>
            <a:ext cx="5890895" cy="27305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副标题 2050"/>
          <p:cNvSpPr>
            <a:spLocks noGrp="1"/>
          </p:cNvSpPr>
          <p:nvPr>
            <p:ph type="subTitle" idx="1"/>
          </p:nvPr>
        </p:nvSpPr>
        <p:spPr>
          <a:xfrm>
            <a:off x="5181600" y="415925"/>
            <a:ext cx="3733800" cy="381000"/>
          </a:xfrm>
        </p:spPr>
        <p:txBody>
          <a:bodyPr anchor="t" anchorCtr="0"/>
          <a:p>
            <a:pPr algn="r" defTabSz="914400">
              <a:buClrTx/>
              <a:buSzTx/>
              <a:buFontTx/>
            </a:pPr>
            <a:r>
              <a:rPr lang="zh-CN" sz="1400" b="1" kern="1200" baseline="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新车检验</a:t>
            </a:r>
            <a:endParaRPr lang="zh-CN" sz="1400" b="1" kern="1200" baseline="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4099" name="文本框 2052"/>
          <p:cNvSpPr txBox="1"/>
          <p:nvPr/>
        </p:nvSpPr>
        <p:spPr>
          <a:xfrm>
            <a:off x="7086600" y="6019800"/>
            <a:ext cx="1447800" cy="2444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r" eaLnBrk="0" hangingPunct="0">
              <a:spcBef>
                <a:spcPct val="50000"/>
              </a:spcBef>
            </a:pPr>
            <a:endParaRPr lang="en-US" altLang="ja-JP" sz="10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6035" y="0"/>
            <a:ext cx="2297430" cy="796290"/>
            <a:chOff x="41" y="0"/>
            <a:chExt cx="3618" cy="1254"/>
          </a:xfrm>
        </p:grpSpPr>
        <p:sp>
          <p:nvSpPr>
            <p:cNvPr id="3" name="标题 431105"/>
            <p:cNvSpPr>
              <a:spLocks noGrp="1"/>
            </p:cNvSpPr>
            <p:nvPr/>
          </p:nvSpPr>
          <p:spPr>
            <a:xfrm>
              <a:off x="1247" y="175"/>
              <a:ext cx="2412" cy="480"/>
            </a:xfrm>
            <a:prstGeom prst="rect">
              <a:avLst/>
            </a:prstGeom>
            <a:solidFill>
              <a:srgbClr val="C2FFF0"/>
            </a:solidFill>
            <a:ln w="9525">
              <a:noFill/>
            </a:ln>
          </p:spPr>
          <p:txBody>
            <a:bodyPr anchor="ctr" anchorCtr="0"/>
            <a:p>
              <a:pPr algn="ctr" eaLnBrk="0" hangingPunct="0">
                <a:buClrTx/>
                <a:buFontTx/>
              </a:pPr>
              <a:r>
                <a:rPr lang="zh-CN" altLang="zh-CN" b="1" dirty="0">
                  <a:gradFill>
                    <a:gsLst>
                      <a:gs pos="0">
                        <a:srgbClr val="14CD68"/>
                      </a:gs>
                      <a:gs pos="100000">
                        <a:srgbClr val="0B6E38"/>
                      </a:gs>
                    </a:gsLst>
                    <a:lin scaled="0"/>
                  </a:gradFill>
                  <a:latin typeface="黑体" panose="02010609060101010101" pitchFamily="2" charset="-122"/>
                  <a:ea typeface="黑体" panose="02010609060101010101" pitchFamily="2" charset="-122"/>
                </a:rPr>
                <a:t>汽车维护</a:t>
              </a:r>
              <a:endParaRPr lang="zh-CN" altLang="zh-CN" b="1" dirty="0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pic>
          <p:nvPicPr>
            <p:cNvPr id="10" name="图片 9" descr="38742570_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1" y="0"/>
              <a:ext cx="1255" cy="1255"/>
            </a:xfrm>
            <a:prstGeom prst="rect">
              <a:avLst/>
            </a:prstGeom>
          </p:spPr>
        </p:pic>
      </p:grpSp>
      <p:sp>
        <p:nvSpPr>
          <p:cNvPr id="8" name="文本框 7"/>
          <p:cNvSpPr txBox="1"/>
          <p:nvPr/>
        </p:nvSpPr>
        <p:spPr>
          <a:xfrm>
            <a:off x="26035" y="909320"/>
            <a:ext cx="9286875" cy="113474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en-US" sz="1800" b="1"/>
              <a:t>       </a:t>
            </a:r>
            <a:r>
              <a:rPr sz="1800" b="1"/>
              <a:t>汽车 4S 店所做的售前交检查就是将车辆交给顾客前所做的检验，简称 PDI。其目的是为了保证车辆处于最佳状态，用户在提车后即可驾驶。</a:t>
            </a:r>
            <a:endParaRPr sz="1800" b="1"/>
          </a:p>
          <a:p>
            <a:r>
              <a:rPr lang="en-US" sz="1800" b="1"/>
              <a:t>       </a:t>
            </a:r>
            <a:r>
              <a:rPr sz="1800" b="1"/>
              <a:t>售前检查由下列三道工序组成：①验证车辆的状态；②将车辆恢复到工作状态；③汽车性能的检查。</a:t>
            </a:r>
            <a:endParaRPr sz="1800" b="1"/>
          </a:p>
        </p:txBody>
      </p:sp>
      <p:sp>
        <p:nvSpPr>
          <p:cNvPr id="5" name="文本框 4"/>
          <p:cNvSpPr txBox="1"/>
          <p:nvPr/>
        </p:nvSpPr>
        <p:spPr>
          <a:xfrm>
            <a:off x="203835" y="4464050"/>
            <a:ext cx="8608695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buClrTx/>
              <a:buSzTx/>
              <a:buNone/>
            </a:pPr>
            <a:r>
              <a:rPr sz="1800"/>
              <a:t>1、车身检测：主要检查车身覆盖件是否有掉漆、磕碰等现象，以及灯光、雨刮等部件是否正常工作；</a:t>
            </a:r>
            <a:endParaRPr sz="1800"/>
          </a:p>
          <a:p>
            <a:pPr algn="l">
              <a:buClrTx/>
              <a:buSzTx/>
              <a:buNone/>
            </a:pPr>
            <a:r>
              <a:rPr sz="1800"/>
              <a:t>2、车内检测：检查车内饰板、座椅以及仪表台等部位有无破损、老化等问题，同时对车内各功能进行检查，例如：空调、音响及电调座椅等；</a:t>
            </a:r>
            <a:endParaRPr sz="1800"/>
          </a:p>
          <a:p>
            <a:pPr algn="l">
              <a:buClrTx/>
              <a:buSzTx/>
              <a:buNone/>
            </a:pPr>
            <a:r>
              <a:rPr sz="1800"/>
              <a:t>3、发动机舱检测：启动发动机，检测发动机工作是否平稳、正常，发动机舱内部部件及线束是否干净、整洁，以及有无磕碰损坏等；</a:t>
            </a:r>
            <a:endParaRPr sz="1800"/>
          </a:p>
          <a:p>
            <a:pPr algn="l">
              <a:buClrTx/>
              <a:buSzTx/>
              <a:buNone/>
            </a:pPr>
            <a:r>
              <a:rPr sz="1800"/>
              <a:t>4、底盘检测：将车辆举升，检查车辆底盘有无刮擦，以及发动机、变速箱等部件有无漏油现象。</a:t>
            </a:r>
            <a:endParaRPr sz="180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1265" y="2077720"/>
            <a:ext cx="4152265" cy="239204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副标题 2050"/>
          <p:cNvSpPr>
            <a:spLocks noGrp="1"/>
          </p:cNvSpPr>
          <p:nvPr>
            <p:ph type="subTitle" idx="1"/>
          </p:nvPr>
        </p:nvSpPr>
        <p:spPr>
          <a:xfrm>
            <a:off x="5181600" y="415925"/>
            <a:ext cx="3733800" cy="381000"/>
          </a:xfrm>
        </p:spPr>
        <p:txBody>
          <a:bodyPr anchor="t" anchorCtr="0"/>
          <a:p>
            <a:pPr algn="r" defTabSz="914400">
              <a:buClrTx/>
              <a:buSzTx/>
              <a:buFontTx/>
            </a:pPr>
            <a:r>
              <a:rPr lang="zh-CN" sz="1400" b="1" kern="1200" baseline="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新车检验</a:t>
            </a:r>
            <a:endParaRPr lang="zh-CN" sz="1400" b="1" kern="1200" baseline="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4099" name="文本框 2052"/>
          <p:cNvSpPr txBox="1"/>
          <p:nvPr/>
        </p:nvSpPr>
        <p:spPr>
          <a:xfrm>
            <a:off x="7086600" y="6019800"/>
            <a:ext cx="1447800" cy="2444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r" eaLnBrk="0" hangingPunct="0">
              <a:spcBef>
                <a:spcPct val="50000"/>
              </a:spcBef>
            </a:pPr>
            <a:endParaRPr lang="en-US" altLang="ja-JP" sz="10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6035" y="0"/>
            <a:ext cx="2297430" cy="796290"/>
            <a:chOff x="41" y="0"/>
            <a:chExt cx="3618" cy="1254"/>
          </a:xfrm>
        </p:grpSpPr>
        <p:sp>
          <p:nvSpPr>
            <p:cNvPr id="3" name="标题 431105"/>
            <p:cNvSpPr>
              <a:spLocks noGrp="1"/>
            </p:cNvSpPr>
            <p:nvPr/>
          </p:nvSpPr>
          <p:spPr>
            <a:xfrm>
              <a:off x="1247" y="175"/>
              <a:ext cx="2412" cy="480"/>
            </a:xfrm>
            <a:prstGeom prst="rect">
              <a:avLst/>
            </a:prstGeom>
            <a:solidFill>
              <a:srgbClr val="C2FFF0"/>
            </a:solidFill>
            <a:ln w="9525">
              <a:noFill/>
            </a:ln>
          </p:spPr>
          <p:txBody>
            <a:bodyPr anchor="ctr" anchorCtr="0"/>
            <a:p>
              <a:pPr algn="ctr" eaLnBrk="0" hangingPunct="0">
                <a:buClrTx/>
                <a:buFontTx/>
              </a:pPr>
              <a:r>
                <a:rPr lang="zh-CN" altLang="zh-CN" b="1" dirty="0">
                  <a:gradFill>
                    <a:gsLst>
                      <a:gs pos="0">
                        <a:srgbClr val="14CD68"/>
                      </a:gs>
                      <a:gs pos="100000">
                        <a:srgbClr val="0B6E38"/>
                      </a:gs>
                    </a:gsLst>
                    <a:lin scaled="0"/>
                  </a:gradFill>
                  <a:latin typeface="黑体" panose="02010609060101010101" pitchFamily="2" charset="-122"/>
                  <a:ea typeface="黑体" panose="02010609060101010101" pitchFamily="2" charset="-122"/>
                </a:rPr>
                <a:t>汽车维护</a:t>
              </a:r>
              <a:endParaRPr lang="zh-CN" altLang="zh-CN" b="1" dirty="0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pic>
          <p:nvPicPr>
            <p:cNvPr id="10" name="图片 9" descr="38742570_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1" y="0"/>
              <a:ext cx="1255" cy="1255"/>
            </a:xfrm>
            <a:prstGeom prst="rect">
              <a:avLst/>
            </a:prstGeom>
          </p:spPr>
        </p:pic>
      </p:grpSp>
      <p:pic>
        <p:nvPicPr>
          <p:cNvPr id="4" name="图片 3" descr="5fb7bde1c34f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1605" y="908685"/>
            <a:ext cx="4100195" cy="590423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PP_MARK_KEY" val="fd9cb040-4c4f-4c5f-963b-6cab9d103f13"/>
  <p:tag name="COMMONDATA" val="eyJoZGlkIjoiZjUxN2NjY2E0MzFkY2QyNTVkZTA3YThmNzRlMGVhNjgifQ=="/>
</p:tagLst>
</file>

<file path=ppt/theme/theme1.xml><?xml version="1.0" encoding="utf-8"?>
<a:theme xmlns:a="http://schemas.openxmlformats.org/drawingml/2006/main" name="Blank Presenta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7"/>
      </a:accent6>
      <a:hlink>
        <a:srgbClr val="CCCCFF"/>
      </a:hlink>
      <a:folHlink>
        <a:srgbClr val="B2B2B2"/>
      </a:folHlink>
    </a:clrScheme>
    <a:fontScheme name="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7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FF"/>
        </a:lt1>
        <a:dk2>
          <a:srgbClr val="FFFF00"/>
        </a:dk2>
        <a:lt2>
          <a:srgbClr val="0000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CDCDC"/>
        </a:accent4>
        <a:accent5>
          <a:srgbClr val="FFCAAA"/>
        </a:accent5>
        <a:accent6>
          <a:srgbClr val="00E5E5"/>
        </a:accent6>
        <a:hlink>
          <a:srgbClr val="FF00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2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27272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9"/>
        </a:accent5>
        <a:accent6>
          <a:srgbClr val="0000E5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BE5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9E5B7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7"/>
      </a:accent6>
      <a:hlink>
        <a:srgbClr val="CCCCFF"/>
      </a:hlink>
      <a:folHlink>
        <a:srgbClr val="B2B2B2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7"/>
      </a:accent6>
      <a:hlink>
        <a:srgbClr val="CCCCFF"/>
      </a:hlink>
      <a:folHlink>
        <a:srgbClr val="B2B2B2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0</TotalTime>
  <Words>1459</Words>
  <Application>WPS 演示</Application>
  <PresentationFormat>屏幕显示</PresentationFormat>
  <Paragraphs>61</Paragraphs>
  <Slides>6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Arial</vt:lpstr>
      <vt:lpstr>宋体</vt:lpstr>
      <vt:lpstr>Wingdings</vt:lpstr>
      <vt:lpstr>Times New Roman</vt:lpstr>
      <vt:lpstr>黑体</vt:lpstr>
      <vt:lpstr>微软雅黑</vt:lpstr>
      <vt:lpstr>Arial Unicode MS</vt:lpstr>
      <vt:lpstr>Blank Presentation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TOYOTA Corporate Philosophy</dc:title>
  <dc:creator>hattori</dc:creator>
  <cp:lastModifiedBy>奋斗</cp:lastModifiedBy>
  <cp:revision>63</cp:revision>
  <cp:lastPrinted>2002-03-22T18:54:00Z</cp:lastPrinted>
  <dcterms:created xsi:type="dcterms:W3CDTF">2002-03-18T13:55:00Z</dcterms:created>
  <dcterms:modified xsi:type="dcterms:W3CDTF">2022-12-06T14:29:52Z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DB2D976DAA00456EBE917E38FAFCB21D</vt:lpwstr>
  </property>
</Properties>
</file>