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319" r:id="rId3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75" r:id="rId16"/>
  </p:sldIdLst>
  <p:sldSz cx="9144000" cy="6858000" type="screen4x3"/>
  <p:notesSz cx="6769100" cy="9906000"/>
  <p:custDataLst>
    <p:tags r:id="rId21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F6FD"/>
    <a:srgbClr val="FF0000"/>
    <a:srgbClr val="0066FF"/>
    <a:srgbClr val="99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/>
    <p:restoredTop sz="94668"/>
  </p:normalViewPr>
  <p:slideViewPr>
    <p:cSldViewPr showGuides="1">
      <p:cViewPr>
        <p:scale>
          <a:sx n="75" d="100"/>
          <a:sy n="75" d="100"/>
        </p:scale>
        <p:origin x="-372" y="-138"/>
      </p:cViewPr>
      <p:guideLst>
        <p:guide orient="horz" pos="2211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24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9474" name="页眉占位符 4894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489475" name="日期占位符 489474"/>
          <p:cNvSpPr>
            <a:spLocks noGrp="1"/>
          </p:cNvSpPr>
          <p:nvPr>
            <p:ph type="dt" sz="quarter" idx="1"/>
          </p:nvPr>
        </p:nvSpPr>
        <p:spPr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489476" name="页脚占位符 489475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489477" name="灯片编号占位符 489476"/>
          <p:cNvSpPr>
            <a:spLocks noGrp="1"/>
          </p:cNvSpPr>
          <p:nvPr>
            <p:ph type="sldNum" sz="quarter" idx="3"/>
          </p:nvPr>
        </p:nvSpPr>
        <p:spPr>
          <a:xfrm>
            <a:off x="3810000" y="937260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ja-JP" altLang="en-US" sz="1200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页眉占位符 921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9219" name="日期占位符 9218"/>
          <p:cNvSpPr>
            <a:spLocks noGrp="1"/>
          </p:cNvSpPr>
          <p:nvPr>
            <p:ph type="dt" idx="1"/>
          </p:nvPr>
        </p:nvSpPr>
        <p:spPr>
          <a:xfrm>
            <a:off x="3835400" y="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3076" name="幻灯片图像占位符 9219"/>
          <p:cNvSpPr>
            <a:spLocks noTextEdit="1"/>
          </p:cNvSpPr>
          <p:nvPr>
            <p:ph type="sldImg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9220"/>
          <p:cNvSpPr>
            <a:spLocks noGrp="1"/>
          </p:cNvSpPr>
          <p:nvPr>
            <p:ph type="body" sz="quarter"/>
          </p:nvPr>
        </p:nvSpPr>
        <p:spPr>
          <a:xfrm>
            <a:off x="903288" y="4705350"/>
            <a:ext cx="4962525" cy="4457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en-US" altLang="ja-JP" dirty="0"/>
              <a:t>Click to edit Master text styles</a:t>
            </a:r>
            <a:endParaRPr lang="en-US" altLang="ja-JP" dirty="0"/>
          </a:p>
          <a:p>
            <a:pPr lvl="1"/>
            <a:r>
              <a:rPr lang="en-US" altLang="ja-JP" dirty="0"/>
              <a:t>Second level</a:t>
            </a:r>
            <a:endParaRPr lang="en-US" altLang="ja-JP" dirty="0"/>
          </a:p>
          <a:p>
            <a:pPr lvl="2"/>
            <a:r>
              <a:rPr lang="en-US" altLang="ja-JP" dirty="0"/>
              <a:t>Third level</a:t>
            </a:r>
            <a:endParaRPr lang="en-US" altLang="ja-JP" dirty="0"/>
          </a:p>
          <a:p>
            <a:pPr lvl="3"/>
            <a:r>
              <a:rPr lang="en-US" altLang="ja-JP" dirty="0"/>
              <a:t>Fourth level</a:t>
            </a:r>
            <a:endParaRPr lang="en-US" altLang="ja-JP" dirty="0"/>
          </a:p>
          <a:p>
            <a:pPr lvl="4"/>
            <a:r>
              <a:rPr lang="en-US" altLang="ja-JP" dirty="0"/>
              <a:t>Fifth level</a:t>
            </a:r>
            <a:endParaRPr lang="en-US" altLang="ja-JP" dirty="0"/>
          </a:p>
        </p:txBody>
      </p:sp>
      <p:sp>
        <p:nvSpPr>
          <p:cNvPr id="9222" name="页脚占位符 9221"/>
          <p:cNvSpPr>
            <a:spLocks noGrp="1"/>
          </p:cNvSpPr>
          <p:nvPr>
            <p:ph type="ftr" sz="quarter" idx="4"/>
          </p:nvPr>
        </p:nvSpPr>
        <p:spPr>
          <a:xfrm>
            <a:off x="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ja-JP" altLang="en-US" sz="1200" strike="noStrike" noProof="1" dirty="0">
              <a:ea typeface="MS PGothic" panose="020B0600070205080204" pitchFamily="50" charset="-128"/>
            </a:endParaRPr>
          </a:p>
        </p:txBody>
      </p:sp>
      <p:sp>
        <p:nvSpPr>
          <p:cNvPr id="9223" name="灯片编号占位符 9222"/>
          <p:cNvSpPr>
            <a:spLocks noGrp="1"/>
          </p:cNvSpPr>
          <p:nvPr>
            <p:ph type="sldNum" sz="quarter" idx="5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ja-JP" altLang="en-US" sz="1200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lang="ja-JP" altLang="en-US" sz="1200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432129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5122" name="文本占位符 432130"/>
          <p:cNvSpPr>
            <a:spLocks noGrp="1"/>
          </p:cNvSpPr>
          <p:nvPr>
            <p:ph type="body"/>
          </p:nvPr>
        </p:nvSpPr>
        <p:spPr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概述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定期维修时，技师主要检查保证车辆安全运行所必须的功能。检查按下述方法进行：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1. 工作检查：</a:t>
            </a:r>
            <a:b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灯，发动机，刮水器，转向机构等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2. 目视检查：</a:t>
            </a:r>
            <a:b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轮胎，外观等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3. 定期更换零件：</a:t>
            </a:r>
            <a:b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发动机机油，发动机机油滤清器等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4. 紧固检查：</a:t>
            </a:r>
            <a:b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悬架，排气管等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5. 机油和液位检查：</a:t>
            </a:r>
            <a:b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发动机机油，动力转向液，防冻冷却液，制动液等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关于检查项目，包括标准值、旋紧力矩和润滑剂量的细节，请参考修理手册。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432131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/>
            <a:r>
              <a:rPr lang="en-US" altLang="ja-JP" sz="1000" dirty="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幻灯片图像占位符 450561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23554" name="文本占位符 450562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顶起位置7（举升器降至低位，轮胎触及地面）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检查主要在发动机室内进行。但是，因为对其它部分的检查也要进行，所以必须以有效的方式组合起来进行。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为缩短空闲时间，应该组织这些操作，在发动机起动前预热时和预热后有效地进行。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555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幻灯片图像占位符 452609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25602" name="文本占位符 452610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顶起位置8（举升器升起较高）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对检查过的部位，更换过的零件以及机油和油液泄漏进行最后一次检</a:t>
            </a:r>
            <a:b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查。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603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幻灯片图像占位符 454657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27650" name="文本占位符 454658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顶起位置9（举升器未升起）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清洗车辆的各个部分然后进行其它的车辆保养工作。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651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3" name="幻灯片图像占位符 415745"/>
          <p:cNvSpPr>
            <a:spLocks noTextEdit="1"/>
          </p:cNvSpPr>
          <p:nvPr>
            <p:ph type="sldImg"/>
          </p:nvPr>
        </p:nvSpPr>
        <p:spPr/>
      </p:sp>
      <p:sp>
        <p:nvSpPr>
          <p:cNvPr id="105474" name="文本占位符 415746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endParaRPr lang="ja-JP" altLang="en-US" dirty="0">
              <a:ea typeface="MS PGothic" panose="020B0600070205080204" pitchFamily="50" charset="-128"/>
            </a:endParaRPr>
          </a:p>
        </p:txBody>
      </p:sp>
      <p:sp>
        <p:nvSpPr>
          <p:cNvPr id="105475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434177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7170" name="文本占位符 434178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marL="228600" lvl="0" indent="-22860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工作效率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28600" lvl="0" indent="-22860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为有效地进行工作，我们消除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en-US" altLang="ja-JP" sz="1000" dirty="0" err="1">
                <a:latin typeface="黑体" panose="02010609060101010101" pitchFamily="2" charset="-122"/>
                <a:ea typeface="黑体" panose="02010609060101010101" pitchFamily="2" charset="-122"/>
              </a:rPr>
              <a:t>muri</a:t>
            </a:r>
            <a:r>
              <a:rPr lang="en-US" altLang="ja-JP" sz="1000" dirty="0">
                <a:latin typeface="Arial" panose="020B0604020202020204" pitchFamily="34" charset="0"/>
              </a:rPr>
              <a:t>”</a:t>
            </a:r>
            <a:r>
              <a:rPr lang="en-US" altLang="ja-JP" sz="1000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无理性），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en-US" altLang="ja-JP" sz="1000" dirty="0" err="1">
                <a:latin typeface="黑体" panose="02010609060101010101" pitchFamily="2" charset="-122"/>
                <a:ea typeface="黑体" panose="02010609060101010101" pitchFamily="2" charset="-122"/>
              </a:rPr>
              <a:t>muda</a:t>
            </a:r>
            <a:r>
              <a:rPr lang="en-US" altLang="ja-JP" sz="1000" dirty="0">
                <a:latin typeface="Arial" panose="020B0604020202020204" pitchFamily="34" charset="0"/>
              </a:rPr>
              <a:t>”</a:t>
            </a:r>
            <a:r>
              <a:rPr lang="en-US" altLang="ja-JP" sz="1000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浪费）和 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en-US" altLang="ja-JP" sz="1000" dirty="0" err="1">
                <a:latin typeface="黑体" panose="02010609060101010101" pitchFamily="2" charset="-122"/>
                <a:ea typeface="黑体" panose="02010609060101010101" pitchFamily="2" charset="-122"/>
              </a:rPr>
              <a:t>mura</a:t>
            </a:r>
            <a:r>
              <a:rPr lang="en-US" altLang="ja-JP" sz="1000" dirty="0">
                <a:latin typeface="Arial" panose="020B0604020202020204" pitchFamily="34" charset="0"/>
              </a:rPr>
              <a:t>”</a:t>
            </a:r>
            <a:r>
              <a:rPr lang="en-US" altLang="ja-JP" sz="1000" dirty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不均匀性）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28600" lvl="0" indent="-22860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这可以通过缩短行程距离，减少</a:t>
            </a:r>
            <a:r>
              <a:rPr lang="zh-CN" altLang="en-US" sz="1000" dirty="0">
                <a:latin typeface="Arial" panose="020B0604020202020204" pitchFamily="34" charset="0"/>
                <a:ea typeface="黑体" panose="02010609060101010101" pitchFamily="2" charset="-122"/>
              </a:rPr>
              <a:t>走动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次数，减少不合理的工作地点，减少吊升操作的次数，限制空闲时间来做到。本章的操作是以</a:t>
            </a:r>
            <a:r>
              <a:rPr lang="ja-JP" altLang="en-US" sz="1000" dirty="0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每个工作台一个技师</a:t>
            </a:r>
            <a:r>
              <a:rPr lang="ja-JP" altLang="en-US" sz="1000" dirty="0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为基础进行的。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marL="228600" lvl="0" indent="-228600"/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altLang="zh-CN" sz="10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ja-JP" alt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缩短车辆周围的工作路径</a:t>
            </a:r>
            <a:endParaRPr lang="ja-JP" altLang="en-US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buAutoNum type="arabicParenBoth"/>
            </a:pPr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将尽可能多的工作集中在同一地点，并一次做完。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buAutoNum type="arabicParenBoth"/>
            </a:pPr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(2) 车辆周围的运动路线应该始于驾驶员的座位，终于技师围绕车辆工作一次的结束地点。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(3) 工具，仪器和更换部件应该提前准备好并置于易于拿取的地方。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zh-CN" alt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改善工作时的姿式</a:t>
            </a:r>
            <a:endParaRPr lang="ja-JP" altLang="en-US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站式的姿式是操作的基础。 所以要努力尽可能地减少蹲式或弯腰。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ja-JP" alt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限制空闲时间</a:t>
            </a:r>
            <a:endParaRPr lang="ja-JP" altLang="en-US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限制空闲时间，把事情组合起来做，比如油的排放和发动机加热</a:t>
            </a:r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endParaRPr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ja-JP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zh-CN" altLang="en-US" sz="1000" u="sng" dirty="0">
                <a:latin typeface="Arial" panose="020B0604020202020204" pitchFamily="34" charset="0"/>
                <a:cs typeface="Arial" panose="020B0604020202020204" pitchFamily="34" charset="0"/>
              </a:rPr>
              <a:t>减少举升次数</a:t>
            </a:r>
            <a:endParaRPr lang="zh-CN" altLang="en-US" sz="1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通过提高工作时的位置和集中工作来把工作项目分类，这样能在相同位置做的所有的工作就可以在相同的时间内做。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/>
            <a:endParaRPr lang="ja-JP" altLang="en-US" sz="10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171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幻灯片图像占位符 436225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9218" name="文本占位符 436226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顶升位置及路径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这里有一份各个顶起位置上工作活动路线图的概述。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作为一条规律，这里概述的九个顶起位置已可使技师完成其全部操作。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所以，通过减少抬升操作的次数来完成高效的检查工作。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1. 顶起位置1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（举升器未升起）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2. 顶起位置2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（举升器升至低位）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3. 顶起位置3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（举升器升至高位）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4. 顶起位置4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（举升器升至中位）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5. 顶起位置5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（举升器升至低位）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6. 顶起位置6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（举升器升至中位）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7. 顶起位置7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</a:t>
            </a:r>
            <a:r>
              <a:rPr lang="zh-CN" altLang="en-US" sz="1000" dirty="0">
                <a:latin typeface="Arial" panose="020B0604020202020204" pitchFamily="34" charset="0"/>
                <a:ea typeface="黑体" panose="02010609060101010101" pitchFamily="2" charset="-122"/>
              </a:rPr>
              <a:t>降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至低位，轮胎触及地面）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8. 顶起位置8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（举升器升至高位）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9. 顶起位置9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（举升器未升起）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sz="1000" b="1" dirty="0">
                <a:latin typeface="黑体" panose="02010609060101010101" pitchFamily="2" charset="-122"/>
                <a:ea typeface="黑体" panose="02010609060101010101" pitchFamily="2" charset="-122"/>
              </a:rPr>
              <a:t>10. 道路测试</a:t>
            </a:r>
            <a:endParaRPr lang="ja-JP" altLang="en-US" sz="10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19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438273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11266" name="文本占位符 438274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顶起位置1（举升器未升起）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在检查内部和外部时，以检查驾驶员座椅开始然后将车辆四周彻底检查一遍。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267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440321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13314" name="文本占位符 440322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顶起位置2（举升器稍稍升起）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在此位置上我们将检查悬架球节。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5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442369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15362" name="文本占位符 442370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顶起位置3（举升器升起较高）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检查车辆的底架。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为了缩短空闲时间，在发动机机油排放时，从车辆前方移动至后方，然后再从后方回至前方来检查车辆。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3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444417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17410" name="文本占位符 444418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顶起位置4（举升器升至中位）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绕车辆进行一次，主要是检查车轮和制动器。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1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446465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19458" name="文本占位符 446466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顶起位置5（举升器升至低位）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检查制动器的阻滞，将制动液从制动总泵排放出。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59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幻灯片图像占位符 448513"/>
          <p:cNvSpPr>
            <a:spLocks noTextEdit="1"/>
          </p:cNvSpPr>
          <p:nvPr>
            <p:ph type="sldImg"/>
          </p:nvPr>
        </p:nvSpPr>
        <p:spPr>
          <a:solidFill>
            <a:srgbClr val="FFFFFF"/>
          </a:solidFill>
        </p:spPr>
      </p:sp>
      <p:sp>
        <p:nvSpPr>
          <p:cNvPr id="21506" name="文本占位符 448514"/>
          <p:cNvSpPr>
            <a:spLocks noGrp="1"/>
          </p:cNvSpPr>
          <p:nvPr>
            <p:ph type="body"/>
          </p:nvPr>
        </p:nvSpPr>
        <p:spPr>
          <a:xfrm>
            <a:off x="903288" y="4705350"/>
            <a:ext cx="4962525" cy="4832350"/>
          </a:xfrm>
          <a:solidFill>
            <a:srgbClr val="FFFFFF"/>
          </a:solidFill>
          <a:ln>
            <a:solidFill>
              <a:schemeClr val="tx1"/>
            </a:solidFill>
            <a:miter/>
          </a:ln>
        </p:spPr>
        <p:txBody>
          <a:bodyPr anchor="t" anchorCtr="0"/>
          <a:p>
            <a:pPr lvl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顶起位置6（举升器升至中位）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制动液</a:t>
            </a:r>
            <a:r>
              <a:rPr lang="zh-CN" altLang="ja-JP" dirty="0">
                <a:latin typeface="黑体" panose="02010609060101010101" pitchFamily="2" charset="-122"/>
                <a:ea typeface="黑体" panose="02010609060101010101" pitchFamily="2" charset="-122"/>
              </a:rPr>
              <a:t>更换及排气</a:t>
            </a:r>
            <a:r>
              <a:rPr lang="zh-CN" altLang="ja-JP" dirty="0">
                <a:latin typeface="黑体" panose="02010609060101010101" pitchFamily="2" charset="-122"/>
                <a:ea typeface="黑体" panose="02010609060101010101" pitchFamily="2" charset="-122"/>
              </a:rPr>
              <a:t>排气</a:t>
            </a: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和安装车轮。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507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ja-JP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ja-JP" dirty="0"/>
              <a:t>Click to edit Master title style</a:t>
            </a:r>
            <a:endParaRPr lang="en-US" altLang="ja-JP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en-US" altLang="ja-JP" dirty="0"/>
              <a:t>Click to edit Master text styles</a:t>
            </a:r>
            <a:endParaRPr lang="en-US" altLang="ja-JP" dirty="0"/>
          </a:p>
          <a:p>
            <a:pPr lvl="1"/>
            <a:r>
              <a:rPr lang="en-US" altLang="ja-JP" dirty="0"/>
              <a:t>Second level</a:t>
            </a:r>
            <a:endParaRPr lang="en-US" altLang="ja-JP" dirty="0"/>
          </a:p>
          <a:p>
            <a:pPr lvl="2"/>
            <a:r>
              <a:rPr lang="en-US" altLang="ja-JP" dirty="0"/>
              <a:t>Third level</a:t>
            </a:r>
            <a:endParaRPr lang="en-US" altLang="ja-JP" dirty="0"/>
          </a:p>
          <a:p>
            <a:pPr lvl="3"/>
            <a:r>
              <a:rPr lang="en-US" altLang="ja-JP" dirty="0"/>
              <a:t>Fourth level</a:t>
            </a:r>
            <a:endParaRPr lang="en-US" altLang="ja-JP" dirty="0"/>
          </a:p>
          <a:p>
            <a:pPr lvl="4"/>
            <a:r>
              <a:rPr lang="en-US" altLang="ja-JP" dirty="0"/>
              <a:t>Fifth level</a:t>
            </a:r>
            <a:endParaRPr lang="en-US" altLang="ja-JP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MS PGothic" panose="020B0600070205080204" pitchFamily="50" charset="-128"/>
              </a:defRPr>
            </a:lvl1pPr>
          </a:lstStyle>
          <a:p>
            <a:pPr lvl="0" fontAlgn="base"/>
            <a:endParaRPr lang="ja-JP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MS PGothic" panose="020B0600070205080204" pitchFamily="50" charset="-128"/>
              </a:defRPr>
            </a:lvl1pPr>
          </a:lstStyle>
          <a:p>
            <a:pPr lvl="0" fontAlgn="base"/>
            <a:endParaRPr lang="ja-JP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MS PGothic" panose="020B0600070205080204" pitchFamily="50" charset="-128"/>
              </a:defRPr>
            </a:lvl1pPr>
          </a:lstStyle>
          <a:p>
            <a:pPr lvl="0" fontAlgn="base"/>
            <a:fld id="{9A0DB2DC-4C9A-4742-B13C-FB6460FD3503}" type="slidenum">
              <a:rPr lang="ja-JP" altLang="en-US" strike="noStrike" noProof="1" dirty="0">
                <a:latin typeface="Times New Roman" panose="02020603050405020304" pitchFamily="18" charset="0"/>
                <a:ea typeface="MS PGothic" panose="020B0600070205080204" pitchFamily="50" charset="-128"/>
                <a:cs typeface="+mn-cs"/>
              </a:rPr>
            </a:fld>
            <a:endParaRPr lang="ja-JP" altLang="en-US" strike="noStrike" noProof="1" dirty="0"/>
          </a:p>
        </p:txBody>
      </p:sp>
      <p:sp>
        <p:nvSpPr>
          <p:cNvPr id="1031" name="矩形 1031"/>
          <p:cNvSpPr/>
          <p:nvPr/>
        </p:nvSpPr>
        <p:spPr>
          <a:xfrm>
            <a:off x="0" y="0"/>
            <a:ext cx="9144000" cy="841375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anchor="t" anchorCtr="0"/>
          <a:p>
            <a:pPr lvl="0"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1032" name="文本框 1030"/>
          <p:cNvSpPr txBox="1"/>
          <p:nvPr/>
        </p:nvSpPr>
        <p:spPr>
          <a:xfrm>
            <a:off x="228600" y="153988"/>
            <a:ext cx="4343400" cy="15398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eaLnBrk="0" hangingPunct="0">
              <a:spcBef>
                <a:spcPct val="50000"/>
              </a:spcBef>
            </a:pPr>
            <a:r>
              <a:rPr lang="ja-JP" altLang="en-US" sz="1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丰田技术员&gt;&gt;定期保养</a:t>
            </a:r>
            <a:endParaRPr lang="en-US" altLang="ja-JP" sz="1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914400" lvl="2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371600" lvl="3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828800" lvl="4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286000" lvl="5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6pPr>
      <a:lvl7pPr marL="2743200" lvl="6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7pPr>
      <a:lvl8pPr marL="3200400" lvl="7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8pPr>
      <a:lvl9pPr marL="3657600" lvl="8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431106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概述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431107"/>
          <p:cNvSpPr txBox="1"/>
          <p:nvPr/>
        </p:nvSpPr>
        <p:spPr>
          <a:xfrm>
            <a:off x="438150" y="6000750"/>
            <a:ext cx="8266113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操作范围：</a:t>
            </a:r>
            <a:r>
              <a:rPr lang="ja-JP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主要检查保证车辆安全运行所必须的功能</a:t>
            </a:r>
            <a:r>
              <a:rPr lang="zh-CN" altLang="ja-JP" sz="2000" dirty="0"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ja-JP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100" name="图片 431108" descr="C:\WINDOWS\Desktop\team21\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矩形 431109"/>
          <p:cNvSpPr/>
          <p:nvPr/>
        </p:nvSpPr>
        <p:spPr>
          <a:xfrm>
            <a:off x="5724525" y="1328738"/>
            <a:ext cx="7937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目视检查</a:t>
            </a:r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2" name="矩形 431110"/>
          <p:cNvSpPr/>
          <p:nvPr/>
        </p:nvSpPr>
        <p:spPr>
          <a:xfrm>
            <a:off x="3678238" y="2659063"/>
            <a:ext cx="10985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定期更换零件</a:t>
            </a:r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3" name="矩形 431111"/>
          <p:cNvSpPr/>
          <p:nvPr/>
        </p:nvSpPr>
        <p:spPr>
          <a:xfrm>
            <a:off x="1419225" y="3492500"/>
            <a:ext cx="793750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ja-JP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紧固</a:t>
            </a: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检查</a:t>
            </a:r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4" name="矩形 431112"/>
          <p:cNvSpPr/>
          <p:nvPr/>
        </p:nvSpPr>
        <p:spPr>
          <a:xfrm>
            <a:off x="5041900" y="3906838"/>
            <a:ext cx="91757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/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机油和液位检查</a:t>
            </a:r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5" name="矩形 431113"/>
          <p:cNvSpPr/>
          <p:nvPr/>
        </p:nvSpPr>
        <p:spPr>
          <a:xfrm>
            <a:off x="1997075" y="1371600"/>
            <a:ext cx="365125" cy="152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 anchorCtr="0"/>
          <a:p>
            <a:pPr eaLnBrk="0" hangingPunct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4106" name="矩形 431114"/>
          <p:cNvSpPr/>
          <p:nvPr/>
        </p:nvSpPr>
        <p:spPr>
          <a:xfrm>
            <a:off x="1625600" y="1314450"/>
            <a:ext cx="793750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工作检查</a:t>
            </a:r>
            <a:endParaRPr lang="ja-JP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标题 1"/>
          <p:cNvSpPr/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副标题 449538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530" name="文本框 449539"/>
          <p:cNvSpPr txBox="1"/>
          <p:nvPr/>
        </p:nvSpPr>
        <p:spPr>
          <a:xfrm>
            <a:off x="866775" y="6019800"/>
            <a:ext cx="7667625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车辆降至地面：起动前检查、暖机检查、暖机后检查。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1" name="矩形 449540"/>
          <p:cNvSpPr/>
          <p:nvPr/>
        </p:nvSpPr>
        <p:spPr>
          <a:xfrm>
            <a:off x="4572000" y="914400"/>
            <a:ext cx="4332288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顶起位置7（举升器</a:t>
            </a: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降</a:t>
            </a: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至低位，轮胎触及地面）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2532" name="图片 449541" descr="C:\WINDOWS\Desktop\team21\1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矩形 449542"/>
          <p:cNvSpPr/>
          <p:nvPr/>
        </p:nvSpPr>
        <p:spPr>
          <a:xfrm>
            <a:off x="6445250" y="1741488"/>
            <a:ext cx="1371600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发动机室的检查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2534" name="矩形 449543"/>
          <p:cNvSpPr/>
          <p:nvPr/>
        </p:nvSpPr>
        <p:spPr>
          <a:xfrm>
            <a:off x="6086475" y="3282950"/>
            <a:ext cx="712788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燃油滤清器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2535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副标题 451586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4578" name="文本框 451587"/>
          <p:cNvSpPr txBox="1"/>
          <p:nvPr/>
        </p:nvSpPr>
        <p:spPr>
          <a:xfrm>
            <a:off x="958850" y="6019800"/>
            <a:ext cx="753745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车辆举升至高位：在车辆底部检查有无相关油品泄漏，更换元件检验。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579" name="矩形 451588"/>
          <p:cNvSpPr/>
          <p:nvPr/>
        </p:nvSpPr>
        <p:spPr>
          <a:xfrm>
            <a:off x="4800600" y="914400"/>
            <a:ext cx="4103688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顶起位置8（举升器升起较高）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4580" name="图片 451589" descr="C:\WINDOWS\Desktop\team21\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1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副标题 453634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6626" name="文本框 453635"/>
          <p:cNvSpPr txBox="1"/>
          <p:nvPr/>
        </p:nvSpPr>
        <p:spPr>
          <a:xfrm>
            <a:off x="719138" y="6057900"/>
            <a:ext cx="7705725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车辆降至地面：车辆保养完毕后的清洁，相关仪器仪表的调整。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627" name="矩形 453636"/>
          <p:cNvSpPr/>
          <p:nvPr/>
        </p:nvSpPr>
        <p:spPr>
          <a:xfrm>
            <a:off x="4800600" y="914400"/>
            <a:ext cx="4103688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顶起位置9（举升器未升起）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6628" name="图片 453637" descr="C:\WINDOWS\Desktop\team21\1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0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副标题 414722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spcBef>
                <a:spcPct val="0"/>
              </a:spcBef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检查程序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104453" name="对象 414731"/>
          <p:cNvGraphicFramePr/>
          <p:nvPr/>
        </p:nvGraphicFramePr>
        <p:xfrm>
          <a:off x="827405" y="908685"/>
          <a:ext cx="7537450" cy="5909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2230100" imgH="7302500" progId="Photoshop.Image.5">
                  <p:embed/>
                </p:oleObj>
              </mc:Choice>
              <mc:Fallback>
                <p:oleObj name="" r:id="rId1" imgW="12230100" imgH="7302500" progId="Photoshop.Image.5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7405" y="908685"/>
                        <a:ext cx="7537450" cy="59099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副标题 433154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工作效率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146" name="文本框 433155"/>
          <p:cNvSpPr txBox="1"/>
          <p:nvPr/>
        </p:nvSpPr>
        <p:spPr>
          <a:xfrm>
            <a:off x="815975" y="6057900"/>
            <a:ext cx="7232650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减少走路，减低工作强度，高效完成工作。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47" name="矩形 433156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endParaRPr lang="en-US" altLang="ja-JP" sz="12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148" name="图片 433157" descr="C:\WINDOWS\Desktop\team21\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副标题 435202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8194" name="文本框 435203"/>
          <p:cNvSpPr txBox="1"/>
          <p:nvPr/>
        </p:nvSpPr>
        <p:spPr>
          <a:xfrm>
            <a:off x="1092200" y="6038850"/>
            <a:ext cx="7331075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按照工作的方便性，尽量减少举升车辆次数，也是为了安全。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5" name="矩形 435204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endParaRPr lang="en-US" altLang="ja-JP" sz="1200" b="1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8196" name="图片 435205" descr="C:\WINDOWS\Desktop\team21\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副标题 4372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242" name="文本框 437251"/>
          <p:cNvSpPr txBox="1"/>
          <p:nvPr/>
        </p:nvSpPr>
        <p:spPr>
          <a:xfrm>
            <a:off x="1003300" y="5870575"/>
            <a:ext cx="7138988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车辆地面位置：发动机舱、驾驶室和车辆外部环检。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243" name="图片 437252" descr="C:\WINDOWS\Desktop\team21\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矩形 437253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顶起位置1（举升器未升起）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5" name="文本框 437254"/>
          <p:cNvSpPr txBox="1"/>
          <p:nvPr/>
        </p:nvSpPr>
        <p:spPr>
          <a:xfrm>
            <a:off x="6019800" y="3276600"/>
            <a:ext cx="762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30000"/>
              </a:spcBef>
            </a:pPr>
            <a:r>
              <a:rPr lang="ja-JP" altLang="en-US" sz="1200" dirty="0">
                <a:latin typeface="Arial" panose="020B0604020202020204" pitchFamily="34" charset="0"/>
              </a:rPr>
              <a:t>驾驶员座位</a:t>
            </a:r>
            <a:endParaRPr lang="en-US" altLang="ja-JP" sz="12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246" name="文本框 437255"/>
          <p:cNvSpPr txBox="1"/>
          <p:nvPr/>
        </p:nvSpPr>
        <p:spPr>
          <a:xfrm>
            <a:off x="3770313" y="3006725"/>
            <a:ext cx="21336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驾驶员门（左侧前门）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7" name="文本框 437256"/>
          <p:cNvSpPr txBox="1"/>
          <p:nvPr/>
        </p:nvSpPr>
        <p:spPr>
          <a:xfrm>
            <a:off x="4578350" y="3663950"/>
            <a:ext cx="11049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左侧后门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8" name="文本框 437257"/>
          <p:cNvSpPr txBox="1"/>
          <p:nvPr/>
        </p:nvSpPr>
        <p:spPr>
          <a:xfrm>
            <a:off x="4611688" y="4306888"/>
            <a:ext cx="1257300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燃油箱盖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49" name="文本框 437258"/>
          <p:cNvSpPr txBox="1"/>
          <p:nvPr/>
        </p:nvSpPr>
        <p:spPr>
          <a:xfrm>
            <a:off x="6121400" y="50292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后部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50" name="文本框 437259"/>
          <p:cNvSpPr txBox="1"/>
          <p:nvPr/>
        </p:nvSpPr>
        <p:spPr>
          <a:xfrm>
            <a:off x="7275513" y="3629025"/>
            <a:ext cx="6858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右侧</a:t>
            </a:r>
            <a:b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后门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51" name="文本框 437260"/>
          <p:cNvSpPr txBox="1"/>
          <p:nvPr/>
        </p:nvSpPr>
        <p:spPr>
          <a:xfrm>
            <a:off x="7264400" y="2768600"/>
            <a:ext cx="12573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右侧</a:t>
            </a:r>
            <a:b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前门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52" name="文本框 437261"/>
          <p:cNvSpPr txBox="1"/>
          <p:nvPr/>
        </p:nvSpPr>
        <p:spPr>
          <a:xfrm>
            <a:off x="6103938" y="1463675"/>
            <a:ext cx="10668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ja-JP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  <a:t>前部</a:t>
            </a:r>
            <a:endParaRPr lang="en-US" altLang="ja-JP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54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副标题 439298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290" name="文本框 439299"/>
          <p:cNvSpPr txBox="1"/>
          <p:nvPr/>
        </p:nvSpPr>
        <p:spPr>
          <a:xfrm>
            <a:off x="1052513" y="6019800"/>
            <a:ext cx="7481887" cy="39846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车辆举升合适位置（不能按课本里的</a:t>
            </a:r>
            <a:r>
              <a:rPr lang="en-US" altLang="zh-CN" sz="2000" dirty="0">
                <a:latin typeface="黑体" panose="02010609060101010101" pitchFamily="2" charset="-122"/>
                <a:ea typeface="黑体" panose="02010609060101010101" pitchFamily="2" charset="-122"/>
              </a:rPr>
              <a:t>20cm</a:t>
            </a: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），便于技术员操作。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2291" name="图片 439300" descr="C:\WINDOWS\Desktop\team21\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矩形 439301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顶起位置2（举升器稍稍升起）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3" name="矩形 439302"/>
          <p:cNvSpPr/>
          <p:nvPr/>
        </p:nvSpPr>
        <p:spPr>
          <a:xfrm>
            <a:off x="5181600" y="1966913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球节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2294" name="矩形 439303"/>
          <p:cNvSpPr/>
          <p:nvPr/>
        </p:nvSpPr>
        <p:spPr>
          <a:xfrm>
            <a:off x="7040563" y="1947863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球节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2296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副标题 441346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338" name="文本框 441347"/>
          <p:cNvSpPr txBox="1"/>
          <p:nvPr/>
        </p:nvSpPr>
        <p:spPr>
          <a:xfrm>
            <a:off x="847725" y="6019800"/>
            <a:ext cx="7686675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车辆举升至最高位：检查底盘的元件状况（连接、泄漏等），底盘紧固螺栓的状况。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4339" name="图片 441348" descr="C:\WINDOWS\Desktop\team21\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矩形 441349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顶起位置3（举升器升起较高）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341" name="矩形 441350"/>
          <p:cNvSpPr/>
          <p:nvPr/>
        </p:nvSpPr>
        <p:spPr>
          <a:xfrm>
            <a:off x="5073650" y="2773363"/>
            <a:ext cx="7937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底架检查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2" name="矩形 441351"/>
          <p:cNvSpPr/>
          <p:nvPr/>
        </p:nvSpPr>
        <p:spPr>
          <a:xfrm>
            <a:off x="6800850" y="4043363"/>
            <a:ext cx="7937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底架检查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4344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副标题 443394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6387" name="文本框 443395"/>
          <p:cNvSpPr txBox="1"/>
          <p:nvPr/>
        </p:nvSpPr>
        <p:spPr>
          <a:xfrm>
            <a:off x="996950" y="6019800"/>
            <a:ext cx="753745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车辆举升至中位（根据技术员身高适当调整）：检查各个车辆轮胎及相应的制动器状况（测量及基本检查）。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6388" name="图片 443396" descr="C:\WINDOWS\Desktop\team21\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矩形 443397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顶起位置4（举升器升至中位）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90" name="矩形 443398"/>
          <p:cNvSpPr/>
          <p:nvPr/>
        </p:nvSpPr>
        <p:spPr>
          <a:xfrm>
            <a:off x="4921250" y="2179638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左前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6391" name="矩形 443399"/>
          <p:cNvSpPr/>
          <p:nvPr/>
        </p:nvSpPr>
        <p:spPr>
          <a:xfrm>
            <a:off x="4929188" y="3725863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左后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6392" name="矩形 443400"/>
          <p:cNvSpPr/>
          <p:nvPr/>
        </p:nvSpPr>
        <p:spPr>
          <a:xfrm>
            <a:off x="7239000" y="3683000"/>
            <a:ext cx="6858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右后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6393" name="矩形 443401"/>
          <p:cNvSpPr/>
          <p:nvPr/>
        </p:nvSpPr>
        <p:spPr>
          <a:xfrm>
            <a:off x="7239000" y="21590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右前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" name="标题 1"/>
          <p:cNvSpPr/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副标题 445442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8434" name="文本框 445443"/>
          <p:cNvSpPr txBox="1"/>
          <p:nvPr/>
        </p:nvSpPr>
        <p:spPr>
          <a:xfrm>
            <a:off x="977900" y="6019800"/>
            <a:ext cx="7556500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车辆降至低位（制动器刚刚离开地面即可）：制动液更换仪的安装制动拖滞的检查。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8435" name="图片 445444" descr="C:\WINDOWS\Desktop\team21\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矩形 445445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顶起位置5（举升器升至低位）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37" name="矩形 445446"/>
          <p:cNvSpPr/>
          <p:nvPr/>
        </p:nvSpPr>
        <p:spPr>
          <a:xfrm>
            <a:off x="5969000" y="3251200"/>
            <a:ext cx="9144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制动拖滞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8" name="矩形 445447"/>
          <p:cNvSpPr/>
          <p:nvPr/>
        </p:nvSpPr>
        <p:spPr>
          <a:xfrm>
            <a:off x="4692650" y="2544763"/>
            <a:ext cx="7937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制动拖滞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39" name="矩形 445448"/>
          <p:cNvSpPr/>
          <p:nvPr/>
        </p:nvSpPr>
        <p:spPr>
          <a:xfrm>
            <a:off x="4692650" y="3956050"/>
            <a:ext cx="793750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制动拖滞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40" name="矩形 445449"/>
          <p:cNvSpPr/>
          <p:nvPr/>
        </p:nvSpPr>
        <p:spPr>
          <a:xfrm>
            <a:off x="7235825" y="3992563"/>
            <a:ext cx="838200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制动拖滞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41" name="矩形 445450"/>
          <p:cNvSpPr/>
          <p:nvPr/>
        </p:nvSpPr>
        <p:spPr>
          <a:xfrm>
            <a:off x="7250113" y="2544763"/>
            <a:ext cx="827087" cy="274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制动拖滞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42" name="矩形 445451"/>
          <p:cNvSpPr/>
          <p:nvPr/>
        </p:nvSpPr>
        <p:spPr>
          <a:xfrm>
            <a:off x="4724400" y="1746250"/>
            <a:ext cx="1555750" cy="2746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制动液更换工具安装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8444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副标题 44749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altLang="en-US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顶升位置及路径</a:t>
            </a:r>
            <a:endParaRPr lang="zh-CN" altLang="en-US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482" name="文本框 447491"/>
          <p:cNvSpPr txBox="1"/>
          <p:nvPr/>
        </p:nvSpPr>
        <p:spPr>
          <a:xfrm>
            <a:off x="866775" y="6019800"/>
            <a:ext cx="7667625" cy="7064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车辆举升至中位（与顶起位置</a:t>
            </a:r>
            <a:r>
              <a:rPr lang="en-US" altLang="zh-CN" sz="2000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000" dirty="0">
                <a:latin typeface="黑体" panose="02010609060101010101" pitchFamily="2" charset="-122"/>
                <a:ea typeface="黑体" panose="02010609060101010101" pitchFamily="2" charset="-122"/>
              </a:rPr>
              <a:t>相同高度）：制动液更换、排气及轮胎的临时安装。</a:t>
            </a:r>
            <a:endParaRPr lang="zh-CN" altLang="en-US" sz="2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483" name="图片 447492" descr="C:\WINDOWS\Desktop\team21\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5413" y="1270000"/>
            <a:ext cx="6351587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矩形 447493"/>
          <p:cNvSpPr/>
          <p:nvPr/>
        </p:nvSpPr>
        <p:spPr>
          <a:xfrm>
            <a:off x="4941888" y="914400"/>
            <a:ext cx="3962400" cy="228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marL="342900" indent="-342900" algn="r" eaLnBrk="0" hangingPunct="0">
              <a:spcBef>
                <a:spcPct val="50000"/>
              </a:spcBef>
            </a:pPr>
            <a:r>
              <a:rPr lang="ja-JP" altLang="en-US" sz="1200" b="1" dirty="0">
                <a:latin typeface="黑体" panose="02010609060101010101" pitchFamily="2" charset="-122"/>
                <a:ea typeface="黑体" panose="02010609060101010101" pitchFamily="2" charset="-122"/>
              </a:rPr>
              <a:t>顶起位置6（举升器升至中位）</a:t>
            </a:r>
            <a:endParaRPr lang="en-US" altLang="ja-JP" sz="1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5" name="矩形 447498"/>
          <p:cNvSpPr/>
          <p:nvPr/>
        </p:nvSpPr>
        <p:spPr>
          <a:xfrm>
            <a:off x="4921250" y="2179638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左前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6" name="矩形 447499"/>
          <p:cNvSpPr/>
          <p:nvPr/>
        </p:nvSpPr>
        <p:spPr>
          <a:xfrm>
            <a:off x="4929188" y="3725863"/>
            <a:ext cx="488950" cy="2746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左后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7" name="矩形 447500"/>
          <p:cNvSpPr/>
          <p:nvPr/>
        </p:nvSpPr>
        <p:spPr>
          <a:xfrm>
            <a:off x="7239000" y="3683000"/>
            <a:ext cx="6858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右后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8" name="矩形 447501"/>
          <p:cNvSpPr/>
          <p:nvPr/>
        </p:nvSpPr>
        <p:spPr>
          <a:xfrm>
            <a:off x="7239000" y="2159000"/>
            <a:ext cx="609600" cy="274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ts val="500"/>
              </a:spcBef>
              <a:spcAft>
                <a:spcPts val="500"/>
              </a:spcAft>
            </a:pPr>
            <a:r>
              <a:rPr lang="zh-CN" altLang="en-US" sz="1200" dirty="0">
                <a:latin typeface="Arial" panose="020B0604020202020204" pitchFamily="34" charset="0"/>
                <a:ea typeface="黑体" panose="02010609060101010101" pitchFamily="2" charset="-122"/>
              </a:rPr>
              <a:t>右前</a:t>
            </a:r>
            <a:endParaRPr lang="en-US" altLang="zh-CN" sz="1200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0489" name="标题 1"/>
          <p:cNvSpPr>
            <a:spLocks noGrp="1"/>
          </p:cNvSpPr>
          <p:nvPr>
            <p:ph type="ctrTitle"/>
          </p:nvPr>
        </p:nvSpPr>
        <p:spPr/>
        <p:txBody>
          <a:bodyPr anchor="b" anchorCtr="0"/>
          <a:p>
            <a:pPr defTabSz="914400">
              <a:buClrTx/>
              <a:buSzTx/>
              <a:buFontTx/>
              <a:buNone/>
            </a:pPr>
            <a:endParaRPr lang="zh-CN" altLang="en-US" kern="1200" baseline="0">
              <a:latin typeface="+mj-lt"/>
              <a:ea typeface="+mj-ea"/>
              <a:cs typeface="+mj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8700" cy="796925"/>
            <a:chOff x="41" y="0"/>
            <a:chExt cx="3620" cy="1255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9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d290034-1229-427a-8e6b-1db691007f3f"/>
  <p:tag name="COMMONDATA" val="eyJoZGlkIjoiZjUxN2NjY2E0MzFkY2QyNTVkZTA3YThmNzRlMGVhNjgifQ=="/>
</p:tagLst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0</TotalTime>
  <Words>759</Words>
  <Application>WPS 演示</Application>
  <PresentationFormat>在屏幕上显示</PresentationFormat>
  <Paragraphs>160</Paragraphs>
  <Slides>13</Slides>
  <Notes>55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MS PGothic</vt:lpstr>
      <vt:lpstr>黑体</vt:lpstr>
      <vt:lpstr>微软雅黑</vt:lpstr>
      <vt:lpstr>Arial Unicode MS</vt:lpstr>
      <vt:lpstr>Blank Presentation</vt:lpstr>
      <vt:lpstr>Photoshop.Image.5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TOYOTA Corporate Philosophy</dc:title>
  <dc:creator>hattori</dc:creator>
  <cp:lastModifiedBy>奋斗</cp:lastModifiedBy>
  <cp:revision>255</cp:revision>
  <cp:lastPrinted>2002-03-29T01:37:00Z</cp:lastPrinted>
  <dcterms:created xsi:type="dcterms:W3CDTF">2002-03-18T13:55:00Z</dcterms:created>
  <dcterms:modified xsi:type="dcterms:W3CDTF">2022-12-06T14:42:50Z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E23C0AABDCC2403DB9D44C544A4BC93B</vt:lpwstr>
  </property>
</Properties>
</file>