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3"/>
  </p:handoutMasterIdLst>
  <p:sldIdLst>
    <p:sldId id="256" r:id="rId3"/>
    <p:sldId id="271" r:id="rId5"/>
    <p:sldId id="263" r:id="rId6"/>
    <p:sldId id="272" r:id="rId7"/>
    <p:sldId id="273" r:id="rId8"/>
    <p:sldId id="274" r:id="rId9"/>
    <p:sldId id="275" r:id="rId10"/>
    <p:sldId id="262" r:id="rId11"/>
    <p:sldId id="277" r:id="rId12"/>
    <p:sldId id="278" r:id="rId13"/>
    <p:sldId id="276" r:id="rId14"/>
    <p:sldId id="279" r:id="rId15"/>
    <p:sldId id="280" r:id="rId16"/>
    <p:sldId id="264" r:id="rId17"/>
    <p:sldId id="265" r:id="rId18"/>
    <p:sldId id="266" r:id="rId19"/>
    <p:sldId id="267" r:id="rId20"/>
    <p:sldId id="268" r:id="rId21"/>
    <p:sldId id="269" r:id="rId22"/>
  </p:sldIdLst>
  <p:sldSz cx="9144000" cy="6858000" type="screen4x3"/>
  <p:notesSz cx="6769100" cy="9906000"/>
  <p:custDataLst>
    <p:tags r:id="rId27"/>
  </p:custDataLst>
  <p:defaultTextStyle>
    <a:defPPr>
      <a:defRPr lang="en-US"/>
    </a:defPPr>
    <a:lvl1pPr marL="0" lvl="0"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1pPr>
    <a:lvl2pPr marL="457200" lvl="1"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2pPr>
    <a:lvl3pPr marL="914400" lvl="2"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3pPr>
    <a:lvl4pPr marL="1371600" lvl="3"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4pPr>
    <a:lvl5pPr marL="1828800" lvl="4"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5pPr>
    <a:lvl6pPr marL="2286000" lvl="5"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6pPr>
    <a:lvl7pPr marL="2743200" lvl="6"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7pPr>
    <a:lvl8pPr marL="3200400" lvl="7"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8pPr>
    <a:lvl9pPr marL="3657600" lvl="8" indent="0" algn="l" defTabSz="914400" rtl="0" eaLnBrk="1" fontAlgn="base" latinLnBrk="0" hangingPunct="1">
      <a:lnSpc>
        <a:spcPct val="100000"/>
      </a:lnSpc>
      <a:spcBef>
        <a:spcPct val="0"/>
      </a:spcBef>
      <a:spcAft>
        <a:spcPct val="0"/>
      </a:spcAft>
      <a:buFontTx/>
      <a:buNone/>
      <a:defRPr sz="2400" b="0" i="0" u="none" kern="1200" baseline="0">
        <a:solidFill>
          <a:schemeClr val="tx1"/>
        </a:solidFill>
        <a:latin typeface="Times New Roman" panose="0202060305040502030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C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8652"/>
    <p:restoredTop sz="81249"/>
  </p:normalViewPr>
  <p:slideViewPr>
    <p:cSldViewPr showGuides="1">
      <p:cViewPr>
        <p:scale>
          <a:sx n="75" d="100"/>
          <a:sy n="75" d="100"/>
        </p:scale>
        <p:origin x="-300" y="-60"/>
      </p:cViewPr>
      <p:guideLst>
        <p:guide orient="horz" pos="2159"/>
        <p:guide pos="2872"/>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8674" name="页眉占位符 28673"/>
          <p:cNvSpPr>
            <a:spLocks noGrp="1"/>
          </p:cNvSpPr>
          <p:nvPr>
            <p:ph type="hdr" sz="quarter"/>
          </p:nvPr>
        </p:nvSpPr>
        <p:spPr>
          <a:xfrm>
            <a:off x="0" y="0"/>
            <a:ext cx="2971800" cy="533400"/>
          </a:xfrm>
          <a:prstGeom prst="rect">
            <a:avLst/>
          </a:prstGeom>
          <a:noFill/>
          <a:ln w="9525">
            <a:noFill/>
          </a:ln>
        </p:spPr>
        <p:txBody>
          <a:bodyPr/>
          <a:p>
            <a:pPr lvl="0" fontAlgn="base"/>
            <a:endParaRPr lang="zh-CN" altLang="en-US" sz="1200" strike="noStrike" noProof="1" dirty="0">
              <a:ea typeface="宋体" panose="02010600030101010101" pitchFamily="2" charset="-122"/>
            </a:endParaRPr>
          </a:p>
        </p:txBody>
      </p:sp>
      <p:sp>
        <p:nvSpPr>
          <p:cNvPr id="28675" name="日期占位符 28674"/>
          <p:cNvSpPr>
            <a:spLocks noGrp="1"/>
          </p:cNvSpPr>
          <p:nvPr>
            <p:ph type="dt" sz="quarter" idx="1"/>
          </p:nvPr>
        </p:nvSpPr>
        <p:spPr>
          <a:xfrm>
            <a:off x="3810000" y="0"/>
            <a:ext cx="2971800" cy="533400"/>
          </a:xfrm>
          <a:prstGeom prst="rect">
            <a:avLst/>
          </a:prstGeom>
          <a:noFill/>
          <a:ln w="9525">
            <a:noFill/>
          </a:ln>
        </p:spPr>
        <p:txBody>
          <a:bodyPr/>
          <a:p>
            <a:pPr lvl="0" algn="r" fontAlgn="base"/>
            <a:endParaRPr lang="zh-CN" altLang="en-US" sz="1200" strike="noStrike" noProof="1" dirty="0">
              <a:ea typeface="宋体" panose="02010600030101010101" pitchFamily="2" charset="-122"/>
            </a:endParaRPr>
          </a:p>
        </p:txBody>
      </p:sp>
      <p:sp>
        <p:nvSpPr>
          <p:cNvPr id="28676" name="页脚占位符 28675"/>
          <p:cNvSpPr>
            <a:spLocks noGrp="1"/>
          </p:cNvSpPr>
          <p:nvPr>
            <p:ph type="ftr" sz="quarter" idx="2"/>
          </p:nvPr>
        </p:nvSpPr>
        <p:spPr>
          <a:xfrm>
            <a:off x="0" y="9372600"/>
            <a:ext cx="2971800" cy="533400"/>
          </a:xfrm>
          <a:prstGeom prst="rect">
            <a:avLst/>
          </a:prstGeom>
          <a:noFill/>
          <a:ln w="9525">
            <a:noFill/>
          </a:ln>
        </p:spPr>
        <p:txBody>
          <a:bodyPr anchor="b"/>
          <a:p>
            <a:pPr lvl="0" fontAlgn="base"/>
            <a:endParaRPr lang="zh-CN" altLang="en-US" sz="1200" strike="noStrike" noProof="1" dirty="0">
              <a:ea typeface="宋体" panose="02010600030101010101" pitchFamily="2" charset="-122"/>
            </a:endParaRPr>
          </a:p>
        </p:txBody>
      </p:sp>
      <p:sp>
        <p:nvSpPr>
          <p:cNvPr id="28677" name="灯片编号占位符 28676"/>
          <p:cNvSpPr>
            <a:spLocks noGrp="1"/>
          </p:cNvSpPr>
          <p:nvPr>
            <p:ph type="sldNum" sz="quarter" idx="3"/>
          </p:nvPr>
        </p:nvSpPr>
        <p:spPr>
          <a:xfrm>
            <a:off x="3810000" y="9372600"/>
            <a:ext cx="2971800" cy="533400"/>
          </a:xfrm>
          <a:prstGeom prst="rect">
            <a:avLst/>
          </a:prstGeom>
          <a:noFill/>
          <a:ln w="9525">
            <a:noFill/>
          </a:ln>
        </p:spPr>
        <p:txBody>
          <a:bodyPr anchor="b"/>
          <a:p>
            <a:pPr lvl="0" algn="r" fontAlgn="base"/>
            <a:fld id="{9A0DB2DC-4C9A-4742-B13C-FB6460FD3503}" type="slidenum">
              <a:rPr lang="zh-CN" altLang="en-US" sz="1200" strike="noStrike" noProof="1" dirty="0">
                <a:latin typeface="Times New Roman" panose="02020603050405020304" charset="0"/>
                <a:ea typeface="宋体" panose="02010600030101010101" pitchFamily="2" charset="-122"/>
                <a:cs typeface="+mn-cs"/>
              </a:rPr>
            </a:fld>
            <a:endParaRPr lang="zh-CN" altLang="en-US" sz="1200" strike="noStrike" noProof="1" dirty="0">
              <a:ea typeface="宋体" panose="02010600030101010101" pitchFamily="2"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42" name="页眉占位符 10241"/>
          <p:cNvSpPr>
            <a:spLocks noGrp="1"/>
          </p:cNvSpPr>
          <p:nvPr>
            <p:ph type="hdr" sz="quarter"/>
          </p:nvPr>
        </p:nvSpPr>
        <p:spPr>
          <a:xfrm>
            <a:off x="0" y="0"/>
            <a:ext cx="2933700" cy="495300"/>
          </a:xfrm>
          <a:prstGeom prst="rect">
            <a:avLst/>
          </a:prstGeom>
          <a:noFill/>
          <a:ln w="9525">
            <a:noFill/>
          </a:ln>
        </p:spPr>
        <p:txBody>
          <a:bodyPr lIns="92885" tIns="46442" rIns="92885" bIns="46442"/>
          <a:p>
            <a:pPr lvl="0" defTabSz="929005" fontAlgn="base"/>
            <a:endParaRPr lang="zh-CN" altLang="en-US" sz="1200" strike="noStrike" noProof="1" dirty="0">
              <a:ea typeface="宋体" panose="02010600030101010101" pitchFamily="2" charset="-122"/>
            </a:endParaRPr>
          </a:p>
        </p:txBody>
      </p:sp>
      <p:sp>
        <p:nvSpPr>
          <p:cNvPr id="10243" name="日期占位符 10242"/>
          <p:cNvSpPr>
            <a:spLocks noGrp="1"/>
          </p:cNvSpPr>
          <p:nvPr>
            <p:ph type="dt" idx="1"/>
          </p:nvPr>
        </p:nvSpPr>
        <p:spPr>
          <a:xfrm>
            <a:off x="3835400" y="0"/>
            <a:ext cx="2933700" cy="495300"/>
          </a:xfrm>
          <a:prstGeom prst="rect">
            <a:avLst/>
          </a:prstGeom>
          <a:noFill/>
          <a:ln w="9525">
            <a:noFill/>
          </a:ln>
        </p:spPr>
        <p:txBody>
          <a:bodyPr lIns="92885" tIns="46442" rIns="92885" bIns="46442"/>
          <a:p>
            <a:pPr lvl="0" algn="r" defTabSz="929005" fontAlgn="base"/>
            <a:endParaRPr lang="zh-CN" altLang="en-US" sz="1200" strike="noStrike" noProof="1" dirty="0">
              <a:ea typeface="宋体" panose="02010600030101010101" pitchFamily="2" charset="-122"/>
            </a:endParaRPr>
          </a:p>
        </p:txBody>
      </p:sp>
      <p:sp>
        <p:nvSpPr>
          <p:cNvPr id="3076" name="幻灯片图像占位符 10243"/>
          <p:cNvSpPr>
            <a:spLocks noTextEdit="1"/>
          </p:cNvSpPr>
          <p:nvPr>
            <p:ph type="sldImg"/>
          </p:nvPr>
        </p:nvSpPr>
        <p:spPr>
          <a:xfrm>
            <a:off x="908050" y="742950"/>
            <a:ext cx="4954588" cy="3714750"/>
          </a:xfrm>
          <a:prstGeom prst="rect">
            <a:avLst/>
          </a:prstGeom>
          <a:noFill/>
          <a:ln w="9525" cap="flat" cmpd="sng">
            <a:solidFill>
              <a:srgbClr val="000000"/>
            </a:solidFill>
            <a:prstDash val="solid"/>
            <a:miter/>
            <a:headEnd type="none" w="med" len="med"/>
            <a:tailEnd type="none" w="med" len="med"/>
          </a:ln>
        </p:spPr>
      </p:sp>
      <p:sp>
        <p:nvSpPr>
          <p:cNvPr id="3077" name="文本占位符 10244"/>
          <p:cNvSpPr>
            <a:spLocks noGrp="1"/>
          </p:cNvSpPr>
          <p:nvPr>
            <p:ph type="body" sz="quarter"/>
          </p:nvPr>
        </p:nvSpPr>
        <p:spPr>
          <a:xfrm>
            <a:off x="903288" y="4705350"/>
            <a:ext cx="4962525" cy="4457700"/>
          </a:xfrm>
          <a:prstGeom prst="rect">
            <a:avLst/>
          </a:prstGeom>
          <a:noFill/>
          <a:ln w="9525">
            <a:noFill/>
          </a:ln>
        </p:spPr>
        <p:txBody>
          <a:bodyPr lIns="92885" tIns="46442" rIns="92885" bIns="46442" anchor="t" anchorCtr="0"/>
          <a:p>
            <a:pPr lvl="0" indent="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0246" name="页脚占位符 10245"/>
          <p:cNvSpPr>
            <a:spLocks noGrp="1"/>
          </p:cNvSpPr>
          <p:nvPr>
            <p:ph type="ftr" sz="quarter" idx="4"/>
          </p:nvPr>
        </p:nvSpPr>
        <p:spPr>
          <a:xfrm>
            <a:off x="0" y="9410700"/>
            <a:ext cx="2933700" cy="495300"/>
          </a:xfrm>
          <a:prstGeom prst="rect">
            <a:avLst/>
          </a:prstGeom>
          <a:noFill/>
          <a:ln w="9525">
            <a:noFill/>
          </a:ln>
        </p:spPr>
        <p:txBody>
          <a:bodyPr lIns="92885" tIns="46442" rIns="92885" bIns="46442" anchor="b"/>
          <a:p>
            <a:pPr lvl="0" defTabSz="929005" fontAlgn="base"/>
            <a:endParaRPr lang="zh-CN" altLang="en-US" sz="1200" strike="noStrike" noProof="1" dirty="0">
              <a:ea typeface="宋体" panose="02010600030101010101" pitchFamily="2" charset="-122"/>
            </a:endParaRPr>
          </a:p>
        </p:txBody>
      </p:sp>
      <p:sp>
        <p:nvSpPr>
          <p:cNvPr id="10247" name="灯片编号占位符 10246"/>
          <p:cNvSpPr>
            <a:spLocks noGrp="1"/>
          </p:cNvSpPr>
          <p:nvPr>
            <p:ph type="sldNum" sz="quarter" idx="5"/>
          </p:nvPr>
        </p:nvSpPr>
        <p:spPr>
          <a:xfrm>
            <a:off x="3835400" y="9410700"/>
            <a:ext cx="2933700" cy="495300"/>
          </a:xfrm>
          <a:prstGeom prst="rect">
            <a:avLst/>
          </a:prstGeom>
          <a:noFill/>
          <a:ln w="9525">
            <a:noFill/>
          </a:ln>
        </p:spPr>
        <p:txBody>
          <a:bodyPr lIns="92885" tIns="46442" rIns="92885" bIns="46442" anchor="b"/>
          <a:p>
            <a:pPr lvl="0" algn="r" defTabSz="929005" fontAlgn="base"/>
            <a:fld id="{9A0DB2DC-4C9A-4742-B13C-FB6460FD3503}" type="slidenum">
              <a:rPr lang="zh-CN" altLang="en-US" sz="1200" strike="noStrike" noProof="1" dirty="0">
                <a:latin typeface="黑体" panose="02010609060101010101" pitchFamily="2" charset="-122"/>
                <a:ea typeface="黑体" panose="02010609060101010101" pitchFamily="2" charset="-122"/>
                <a:cs typeface="+mn-cs"/>
              </a:rPr>
            </a:fld>
            <a:endParaRPr lang="zh-CN" altLang="en-US" sz="1200" strike="noStrike" noProof="1" dirty="0">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hf sldNum="0" hdr="0" ftr="0" dt="0"/>
  <p:notesStyle>
    <a:lvl1pPr marL="0" lvl="0"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1pPr>
    <a:lvl2pPr marL="457200" lvl="1"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2pPr>
    <a:lvl3pPr marL="914400" lvl="2"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3pPr>
    <a:lvl4pPr marL="1371600" lvl="3"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4pPr>
    <a:lvl5pPr marL="1828800" lvl="4"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5pPr>
    <a:lvl6pPr marL="2286000" lvl="5"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6pPr>
    <a:lvl7pPr marL="2743200" lvl="6"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7pPr>
    <a:lvl8pPr marL="3200400" lvl="7"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8pPr>
    <a:lvl9pPr marL="3657600" lvl="8" indent="0" algn="l" defTabSz="914400" rtl="0" eaLnBrk="0" fontAlgn="base" latinLnBrk="0" hangingPunct="0">
      <a:lnSpc>
        <a:spcPct val="100000"/>
      </a:lnSpc>
      <a:spcBef>
        <a:spcPct val="30000"/>
      </a:spcBef>
      <a:spcAft>
        <a:spcPct val="0"/>
      </a:spcAft>
      <a:buNone/>
      <a:defRPr sz="1200" b="0" i="0" u="none" kern="1200" baseline="0">
        <a:solidFill>
          <a:schemeClr val="tx1"/>
        </a:solidFill>
        <a:latin typeface="Times New Roman" panose="0202060305040502030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1265"/>
          <p:cNvSpPr>
            <a:spLocks noTextEdit="1"/>
          </p:cNvSpPr>
          <p:nvPr>
            <p:ph type="sldImg"/>
          </p:nvPr>
        </p:nvSpPr>
        <p:spPr/>
      </p:sp>
      <p:sp>
        <p:nvSpPr>
          <p:cNvPr id="5122" name="文本占位符 11266"/>
          <p:cNvSpPr>
            <a:spLocks noGrp="1"/>
          </p:cNvSpPr>
          <p:nvPr>
            <p:ph type="body"/>
          </p:nvPr>
        </p:nvSpPr>
        <p:spPr>
          <a:ln>
            <a:solidFill>
              <a:schemeClr val="tx1"/>
            </a:solidFill>
            <a:miter/>
          </a:ln>
        </p:spPr>
        <p:txBody>
          <a:bodyPr lIns="92885" tIns="46442" rIns="92885" bIns="46442" anchor="t" anchorCtr="0"/>
          <a:p>
            <a:pPr lvl="0" indent="0"/>
            <a:r>
              <a:rPr lang="ja-JP" altLang="en-US" b="1" dirty="0">
                <a:latin typeface="黑体" panose="02010609060101010101" pitchFamily="2" charset="-122"/>
                <a:ea typeface="黑体" panose="02010609060101010101" pitchFamily="2" charset="-122"/>
              </a:rPr>
              <a:t>作业须知</a:t>
            </a:r>
            <a:endParaRPr lang="ja-JP" altLang="en-US" b="1"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始终安全工作，防止伤害的发生。</a:t>
            </a:r>
            <a:endParaRPr lang="ja-JP" altLang="en-US" dirty="0">
              <a:latin typeface="黑体" panose="02010609060101010101" pitchFamily="2" charset="-122"/>
              <a:ea typeface="黑体" panose="02010609060101010101" pitchFamily="2" charset="-122"/>
            </a:endParaRPr>
          </a:p>
          <a:p>
            <a:pPr lvl="0" indent="0">
              <a:buAutoNum type="arabicPeriod"/>
            </a:pPr>
            <a:r>
              <a:rPr lang="ja-JP" altLang="en-US" dirty="0">
                <a:latin typeface="黑体" panose="02010609060101010101" pitchFamily="2" charset="-122"/>
                <a:ea typeface="黑体" panose="02010609060101010101" pitchFamily="2" charset="-122"/>
              </a:rPr>
              <a:t> 当心防止事故伤害到自己。</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如果你在工作中受伤，这将不仅仅影响你，而且也会对你的家庭、同事和公司造成影响。</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事故因素</a:t>
            </a:r>
            <a:endParaRPr lang="ja-JP" altLang="en-US" b="1"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人为因素造成的事故</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由于不正确使用机器或工具，穿着不合适的衣物，或由于技师不小心造成的事故。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 </a:t>
            </a:r>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自然因素造成的事故</a:t>
            </a:r>
            <a:endParaRPr lang="ja-JP" altLang="en-US"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由于机器或工具出现故障，缺少完整的安全装置，或者工作环境不良造成的事故。</a:t>
            </a:r>
            <a:endParaRPr lang="ja-JP" altLang="en-US" dirty="0">
              <a:latin typeface="黑体" panose="02010609060101010101" pitchFamily="2" charset="-122"/>
              <a:ea typeface="黑体" panose="02010609060101010101" pitchFamily="2" charset="-122"/>
            </a:endParaRPr>
          </a:p>
          <a:p>
            <a:pPr lvl="0" indent="0"/>
            <a:endParaRPr lang="ja-JP" altLang="en-US" dirty="0">
              <a:latin typeface="黑体" panose="02010609060101010101" pitchFamily="2" charset="-122"/>
              <a:ea typeface="黑体" panose="02010609060101010101" pitchFamily="2" charset="-122"/>
            </a:endParaRPr>
          </a:p>
          <a:p>
            <a:pPr lvl="0" indent="0"/>
            <a:r>
              <a:rPr lang="ja-JP" altLang="en-US" b="1" dirty="0">
                <a:latin typeface="黑体" panose="02010609060101010101" pitchFamily="2" charset="-122"/>
                <a:ea typeface="黑体" panose="02010609060101010101" pitchFamily="2" charset="-122"/>
              </a:rPr>
              <a:t>提示</a:t>
            </a:r>
            <a:r>
              <a:rPr lang="zh-CN" altLang="en-US" b="1">
                <a:latin typeface="黑体" panose="02010609060101010101" pitchFamily="2" charset="-122"/>
                <a:ea typeface="黑体" panose="02010609060101010101" pitchFamily="2" charset="-122"/>
              </a:rPr>
              <a:t>:</a:t>
            </a:r>
            <a:endParaRPr lang="ja-JP" altLang="en-US" b="1" dirty="0">
              <a:latin typeface="黑体" panose="02010609060101010101" pitchFamily="2" charset="-122"/>
              <a:ea typeface="黑体" panose="02010609060101010101" pitchFamily="2" charset="-122"/>
            </a:endParaRPr>
          </a:p>
          <a:p>
            <a:pPr lvl="0" indent="0"/>
            <a:r>
              <a:rPr lang="ja-JP" altLang="en-US" dirty="0">
                <a:latin typeface="黑体" panose="02010609060101010101" pitchFamily="2" charset="-122"/>
                <a:ea typeface="黑体" panose="02010609060101010101" pitchFamily="2" charset="-122"/>
              </a:rPr>
              <a:t>安全规章可能因地域不同而异，并且可能超越以前的基本方针。 </a:t>
            </a:r>
            <a:endParaRPr lang="ja-JP" altLang="en-US" dirty="0">
              <a:latin typeface="黑体" panose="02010609060101010101" pitchFamily="2" charset="-122"/>
              <a:ea typeface="黑体" panose="02010609060101010101" pitchFamily="2" charset="-122"/>
            </a:endParaRPr>
          </a:p>
        </p:txBody>
      </p:sp>
      <p:sp>
        <p:nvSpPr>
          <p:cNvPr id="5123" name="文本框 11267"/>
          <p:cNvSpPr txBox="1"/>
          <p:nvPr/>
        </p:nvSpPr>
        <p:spPr>
          <a:xfrm>
            <a:off x="2193925" y="9547225"/>
            <a:ext cx="2378075" cy="246063"/>
          </a:xfrm>
          <a:prstGeom prst="rect">
            <a:avLst/>
          </a:prstGeom>
          <a:noFill/>
          <a:ln w="12700">
            <a:noFill/>
          </a:ln>
        </p:spPr>
        <p:txBody>
          <a:bodyPr lIns="91833" tIns="45917" rIns="91833" bIns="45917" anchor="t" anchorCtr="0">
            <a:spAutoFit/>
          </a:bodyPr>
          <a:p>
            <a:pPr lvl="0" indent="0"/>
            <a:r>
              <a:rPr lang="en-US" altLang="ja-JP" sz="1000">
                <a:latin typeface="黑体" panose="02010609060101010101" pitchFamily="2" charset="-122"/>
                <a:ea typeface="黑体" panose="02010609060101010101" pitchFamily="2" charset="-122"/>
              </a:rPr>
              <a:t>©</a:t>
            </a:r>
            <a:r>
              <a:rPr lang="ja-JP" altLang="en-US" sz="1000" dirty="0">
                <a:latin typeface="黑体" panose="02010609060101010101" pitchFamily="2" charset="-122"/>
                <a:ea typeface="黑体" panose="02010609060101010101" pitchFamily="2" charset="-122"/>
              </a:rPr>
              <a:t>丰田汽车公司2003年版。版权所有。</a:t>
            </a:r>
            <a:r>
              <a:rPr lang="ja-JP" altLang="en-US" sz="1000" dirty="0">
                <a:latin typeface="黑体" panose="02010609060101010101" pitchFamily="2" charset="-122"/>
                <a:ea typeface="黑体" panose="02010609060101010101" pitchFamily="2" charset="-122"/>
              </a:rPr>
              <a:t> </a:t>
            </a:r>
            <a:endParaRPr lang="ja-JP" altLang="en-US" sz="1000" dirty="0">
              <a:latin typeface="黑体" panose="02010609060101010101" pitchFamily="2" charset="-122"/>
              <a:ea typeface="黑体" panose="02010609060101010101" pitchFamily="2" charset="-122"/>
            </a:endParaRPr>
          </a:p>
        </p:txBody>
      </p:sp>
      <p:sp>
        <p:nvSpPr>
          <p:cNvPr id="5124"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幻灯片图像占位符 16385"/>
          <p:cNvSpPr>
            <a:spLocks noTextEdit="1"/>
          </p:cNvSpPr>
          <p:nvPr>
            <p:ph type="sldImg"/>
          </p:nvPr>
        </p:nvSpPr>
        <p:spPr/>
      </p:sp>
      <p:sp>
        <p:nvSpPr>
          <p:cNvPr id="11266" name="文本占位符 16386"/>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使用工具工作时，遵守如下的预防措施来防止发生伤害：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1. 如果不正确的使用电气、液压和气动设备，可能导致严重的伤害。</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2. 使用产生碎片的工具前，戴好护目镜。</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使用过砂光机和钻孔机一类的工具后，要清除其上的粉尘和碎片。</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3. 操作旋转的工具或者工作在一个有旋转运动的地方时，不要戴手</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套。手套可能被旋转的物体卷入，伤到你的手。</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4. 用升降机升起车辆时，初步提升到轮胎稍微离开地面为止。然后，在完全升起之前，确认车辆牢固地支撑在升降机上。升起后，千万不要试图摇晃车辆，因为这样可能导致车辆跌落，造成严重伤害。</a:t>
            </a:r>
            <a:endParaRPr lang="zh-CN" altLang="en-US">
              <a:latin typeface="黑体" panose="02010609060101010101" pitchFamily="2" charset="-122"/>
              <a:ea typeface="黑体" panose="02010609060101010101" pitchFamily="2" charset="-122"/>
            </a:endParaRPr>
          </a:p>
        </p:txBody>
      </p:sp>
      <p:sp>
        <p:nvSpPr>
          <p:cNvPr id="11267"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幻灯片图像占位符 18433"/>
          <p:cNvSpPr>
            <a:spLocks noTextEdit="1"/>
          </p:cNvSpPr>
          <p:nvPr>
            <p:ph type="sldImg"/>
          </p:nvPr>
        </p:nvSpPr>
        <p:spPr/>
      </p:sp>
      <p:sp>
        <p:nvSpPr>
          <p:cNvPr id="13314" name="文本占位符 18434"/>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防火</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必须采取如下的预防措施来防止火灾：</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如果火灾警报响起，所有人员应当配合扑灭火焰。要做到这一点，他们应知道灭火器放在何处，应如何使用。</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除非在吸烟区，否则不要抽烟，并且要确认将香烟熄灭在烟灰缸里。</a:t>
            </a:r>
            <a:endParaRPr lang="zh-CN" altLang="en-US">
              <a:latin typeface="黑体" panose="02010609060101010101" pitchFamily="2" charset="-122"/>
              <a:ea typeface="黑体" panose="02010609060101010101" pitchFamily="2" charset="-122"/>
            </a:endParaRPr>
          </a:p>
        </p:txBody>
      </p:sp>
      <p:sp>
        <p:nvSpPr>
          <p:cNvPr id="13315"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20481"/>
          <p:cNvSpPr>
            <a:spLocks noTextEdit="1"/>
          </p:cNvSpPr>
          <p:nvPr>
            <p:ph type="sldImg"/>
          </p:nvPr>
        </p:nvSpPr>
        <p:spPr/>
      </p:sp>
      <p:sp>
        <p:nvSpPr>
          <p:cNvPr id="15362" name="文本占位符 20482"/>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防火</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为了防止火灾和事故，在易燃品附近遵照如下预防措施：</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吸满汽油或机油的碎布有时有可能自燃，所以它们应当被放置到带盖的金属容器内。</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在机油存储地或可燃的零件清洗剂附近，不要使用明火。</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千万不要在处于充电状态的电池附近使用明火或产生火花，因为它们产生了可以点燃的爆炸性气体。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仅在必要时才将燃油或清洗溶剂携带到车间，携带时还要使用能够密封的特制容器。</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不要将可燃性废机油和汽油丢弃到阴沟里因为它们可能导致污水管系统产生火灾。始终将这些材料倒入一个排出罐或者一个合适的容器内。</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在燃油泄露的车辆没有修好之前，不要启动该车辆上的发动机。修理燃油供给系统，例如拆卸化油器时，应当从蓄电池上断开负极电缆以防止发动机被意外启动。</a:t>
            </a:r>
            <a:endParaRPr lang="zh-CN" altLang="en-US" dirty="0">
              <a:latin typeface="黑体" panose="02010609060101010101" pitchFamily="2" charset="-122"/>
              <a:ea typeface="黑体" panose="02010609060101010101" pitchFamily="2" charset="-122"/>
            </a:endParaRPr>
          </a:p>
        </p:txBody>
      </p:sp>
      <p:sp>
        <p:nvSpPr>
          <p:cNvPr id="15363"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22529"/>
          <p:cNvSpPr>
            <a:spLocks noTextEdit="1"/>
          </p:cNvSpPr>
          <p:nvPr>
            <p:ph type="sldImg"/>
          </p:nvPr>
        </p:nvSpPr>
        <p:spPr/>
      </p:sp>
      <p:sp>
        <p:nvSpPr>
          <p:cNvPr id="17410" name="文本占位符 22530"/>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电气设备安全措施</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不正确地使用电气设备可能导致短路和火灾。因此，要学会正确使用电气设备并认真遵守以下防护措施：</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如果发现电气设备有任何异常，立即关掉开关，并联系管理员/领班。 </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如果电路中发生短路或意外火灾，在进行灭火步骤之前首先关掉开关。 </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向管理员/领班报告不正确的布线和电气设备安装。</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有任何保险丝熔断都要向上级汇报，因为保险丝熔断说明有某种电气故障。</a:t>
            </a:r>
            <a:endParaRPr lang="zh-CN" altLang="en-US" dirty="0">
              <a:latin typeface="黑体" panose="02010609060101010101" pitchFamily="2" charset="-122"/>
              <a:ea typeface="黑体" panose="02010609060101010101" pitchFamily="2" charset="-122"/>
            </a:endParaRPr>
          </a:p>
        </p:txBody>
      </p:sp>
      <p:sp>
        <p:nvSpPr>
          <p:cNvPr id="1741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幻灯片图像占位符 24577"/>
          <p:cNvSpPr>
            <a:spLocks noTextEdit="1"/>
          </p:cNvSpPr>
          <p:nvPr>
            <p:ph type="sldImg"/>
          </p:nvPr>
        </p:nvSpPr>
        <p:spPr/>
      </p:sp>
      <p:sp>
        <p:nvSpPr>
          <p:cNvPr id="19458" name="文本占位符 2457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电气设备安全措施</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千万不要尝试以下行为，因为它们非常危险：</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不要靠近断裂或摇晃的电线。</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为防止电击，千万不要用湿手接触任何电气设备。</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千万不要触摸标有</a:t>
            </a:r>
            <a:r>
              <a:rPr lang="zh-CN" altLang="en-US" dirty="0">
                <a:latin typeface="Arial" panose="020B0604020202020204" pitchFamily="34" charset="0"/>
                <a:ea typeface="黑体" panose="02010609060101010101" pitchFamily="2" charset="-122"/>
              </a:rPr>
              <a:t>“</a:t>
            </a:r>
            <a:r>
              <a:rPr lang="zh-CN" altLang="en-US" dirty="0">
                <a:latin typeface="黑体" panose="02010609060101010101" pitchFamily="2" charset="-122"/>
                <a:ea typeface="黑体" panose="02010609060101010101" pitchFamily="2" charset="-122"/>
              </a:rPr>
              <a:t>发生故障</a:t>
            </a:r>
            <a:r>
              <a:rPr lang="zh-CN" altLang="en-US" dirty="0">
                <a:latin typeface="Arial" panose="020B0604020202020204" pitchFamily="34" charset="0"/>
                <a:ea typeface="黑体" panose="02010609060101010101" pitchFamily="2" charset="-122"/>
              </a:rPr>
              <a:t>”</a:t>
            </a:r>
            <a:r>
              <a:rPr lang="zh-CN" altLang="en-US" dirty="0">
                <a:latin typeface="黑体" panose="02010609060101010101" pitchFamily="2" charset="-122"/>
                <a:ea typeface="黑体" panose="02010609060101010101" pitchFamily="2" charset="-122"/>
              </a:rPr>
              <a:t>的开关。</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拔下插头时，不要拉电线，而应当拉插头本身。</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不要让电缆通过潮湿或浸有油的地方，通过炽热的表面，或者尖角附</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近。</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在开关、配电盘或马达等物附近不要使用易燃物，因为它们容易产生火花。</a:t>
            </a:r>
            <a:endParaRPr lang="zh-CN" altLang="en-US">
              <a:latin typeface="黑体" panose="02010609060101010101" pitchFamily="2" charset="-122"/>
              <a:ea typeface="黑体" panose="02010609060101010101" pitchFamily="2" charset="-122"/>
            </a:endParaRPr>
          </a:p>
        </p:txBody>
      </p:sp>
      <p:sp>
        <p:nvSpPr>
          <p:cNvPr id="1945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26625"/>
          <p:cNvSpPr>
            <a:spLocks noTextEdit="1"/>
          </p:cNvSpPr>
          <p:nvPr>
            <p:ph type="sldImg"/>
          </p:nvPr>
        </p:nvSpPr>
        <p:spPr/>
      </p:sp>
      <p:sp>
        <p:nvSpPr>
          <p:cNvPr id="21506" name="文本占位符 26626"/>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险情报告</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在险情讨论，技术员互相交流他们在日常工作中经历的身边的险情。他</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们互相陈述身边的险情是如何发生的，目的是为了防止别人重蹈覆辙。</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然后他们要分析导致这些危险情况发生的因素，以及采取适当措施来创造一个更安全的工作环境。</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如果你遇到左边给出的情况之一时，必须采取如下措施：</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1. 首先，将情况汇报给管理员/领班。</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2. 记录事情的发生经过。</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3. 让每个人慎重对待这个问题。</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4. 让每个人考虑应当采取的对策。</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5. 记录以上的一切并将清单放置在每个人都能够看得到的地方。</a:t>
            </a:r>
            <a:endParaRPr lang="zh-CN" altLang="en-US">
              <a:latin typeface="黑体" panose="02010609060101010101" pitchFamily="2" charset="-122"/>
              <a:ea typeface="黑体" panose="02010609060101010101" pitchFamily="2" charset="-122"/>
            </a:endParaRPr>
          </a:p>
        </p:txBody>
      </p:sp>
      <p:sp>
        <p:nvSpPr>
          <p:cNvPr id="21507"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3313"/>
          <p:cNvSpPr>
            <a:spLocks noTextEdit="1"/>
          </p:cNvSpPr>
          <p:nvPr>
            <p:ph type="sldImg"/>
          </p:nvPr>
        </p:nvSpPr>
        <p:spPr/>
      </p:sp>
      <p:sp>
        <p:nvSpPr>
          <p:cNvPr id="7170" name="文本占位符 13314"/>
          <p:cNvSpPr>
            <a:spLocks noGrp="1"/>
          </p:cNvSpPr>
          <p:nvPr>
            <p:ph type="body"/>
          </p:nvPr>
        </p:nvSpPr>
        <p:spPr>
          <a:ln>
            <a:solidFill>
              <a:schemeClr val="tx1"/>
            </a:solidFill>
            <a:miter/>
          </a:ln>
        </p:spPr>
        <p:txBody>
          <a:bodyPr lIns="92885" tIns="46442" rIns="92885" bIns="46442" anchor="t" anchorCtr="0"/>
          <a:p>
            <a:pPr lvl="0" indent="0"/>
            <a:r>
              <a:rPr lang="zh-CN" altLang="en-US" b="1" u="sng" dirty="0">
                <a:latin typeface="黑体" panose="02010609060101010101" pitchFamily="2" charset="-122"/>
                <a:ea typeface="黑体" panose="02010609060101010101" pitchFamily="2" charset="-122"/>
              </a:rPr>
              <a:t>工作服</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工作鞋</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b="1" u="sng" dirty="0">
                <a:latin typeface="黑体" panose="02010609060101010101" pitchFamily="2" charset="-122"/>
                <a:ea typeface="黑体" panose="02010609060101010101" pitchFamily="2" charset="-122"/>
              </a:rPr>
              <a:t>工作手套</a:t>
            </a:r>
            <a:endParaRPr lang="zh-CN" altLang="en-US" b="1" u="sng"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提升重的物体或拆卸热的排气管或类似的物体时，建议戴上手套。然</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而，对于普通的维护工作戴手套并非一项必需的要求。</a:t>
            </a:r>
            <a:endParaRPr lang="zh-CN" altLang="en-US"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根据你要做的工作的类型来决定你是否必须戴手套。</a:t>
            </a:r>
            <a:endParaRPr lang="zh-CN" altLang="en-US">
              <a:latin typeface="黑体" panose="02010609060101010101" pitchFamily="2" charset="-122"/>
              <a:ea typeface="黑体" panose="02010609060101010101" pitchFamily="2" charset="-122"/>
            </a:endParaRPr>
          </a:p>
        </p:txBody>
      </p:sp>
      <p:sp>
        <p:nvSpPr>
          <p:cNvPr id="7171"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幻灯片图像占位符 14337"/>
          <p:cNvSpPr>
            <a:spLocks noTextEdit="1"/>
          </p:cNvSpPr>
          <p:nvPr>
            <p:ph type="sldImg"/>
          </p:nvPr>
        </p:nvSpPr>
        <p:spPr/>
      </p:sp>
      <p:sp>
        <p:nvSpPr>
          <p:cNvPr id="9218" name="文本占位符 14338"/>
          <p:cNvSpPr>
            <a:spLocks noGrp="1"/>
          </p:cNvSpPr>
          <p:nvPr>
            <p:ph type="body"/>
          </p:nvPr>
        </p:nvSpPr>
        <p:spPr>
          <a:ln>
            <a:solidFill>
              <a:schemeClr val="tx1"/>
            </a:solidFill>
            <a:miter/>
          </a:ln>
        </p:spPr>
        <p:txBody>
          <a:bodyPr lIns="92885" tIns="46442" rIns="92885" bIns="46442" anchor="t" anchorCtr="0"/>
          <a:p>
            <a:pPr lvl="0" indent="0"/>
            <a:r>
              <a:rPr lang="zh-CN" altLang="en-US" b="1" dirty="0">
                <a:latin typeface="黑体" panose="02010609060101010101" pitchFamily="2" charset="-122"/>
                <a:ea typeface="黑体" panose="02010609060101010101" pitchFamily="2" charset="-122"/>
              </a:rPr>
              <a:t>在车间内</a:t>
            </a:r>
            <a:endParaRPr lang="zh-CN" altLang="en-US" b="1" dirty="0">
              <a:latin typeface="黑体" panose="02010609060101010101" pitchFamily="2" charset="-122"/>
              <a:ea typeface="黑体" panose="02010609060101010101" pitchFamily="2" charset="-122"/>
            </a:endParaRPr>
          </a:p>
          <a:p>
            <a:pPr lvl="0" indent="0"/>
            <a:r>
              <a:rPr lang="zh-CN" altLang="en-US" dirty="0">
                <a:latin typeface="黑体" panose="02010609060101010101" pitchFamily="2" charset="-122"/>
                <a:ea typeface="黑体" panose="02010609060101010101" pitchFamily="2" charset="-122"/>
              </a:rPr>
              <a:t>始终使你的工作场地保持干净来保护你自己和其他人免受伤害。</a:t>
            </a:r>
            <a:endParaRPr lang="zh-CN" altLang="en-US" dirty="0">
              <a:latin typeface="黑体" panose="02010609060101010101" pitchFamily="2" charset="-122"/>
              <a:ea typeface="黑体" panose="02010609060101010101" pitchFamily="2" charset="-122"/>
            </a:endParaRPr>
          </a:p>
          <a:p>
            <a:pPr lvl="0" indent="0"/>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不要把工具或零件留在你或者其他人有可能踩到的地方。将其放置在工作架或工作台上，并养成好习惯。</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立即清理干净任何飞溅的燃油、机油或者润滑脂，防止自己或者他人滑倒。</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工作时不要采取不舒服的姿态。这不仅会影响你的工作效率，而且有</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可能会使你跌倒和伤害到自己。</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处理沉重的物体时要极度小心，因为如果它们跌落到你的脚上你可能会受伤。而且，记住如果你试图举起一个对你来说太重的物体，你的背部可能会受伤。</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从一个工作地点转移到另外一个工作地点时，一定要走指定的通道。</a:t>
            </a:r>
            <a:endParaRPr lang="zh-CN" altLang="en-US" dirty="0">
              <a:latin typeface="黑体" panose="02010609060101010101" pitchFamily="2" charset="-122"/>
              <a:ea typeface="黑体" panose="02010609060101010101" pitchFamily="2" charset="-122"/>
            </a:endParaRPr>
          </a:p>
          <a:p>
            <a:pPr lvl="0" indent="0"/>
            <a:r>
              <a:rPr lang="zh-CN" altLang="en-US" dirty="0">
                <a:latin typeface="Arial" panose="020B0604020202020204" pitchFamily="34" charset="0"/>
                <a:ea typeface="Arial" panose="020B0604020202020204" pitchFamily="34" charset="0"/>
              </a:rPr>
              <a:t>·</a:t>
            </a:r>
            <a:r>
              <a:rPr lang="zh-CN" altLang="en-US" dirty="0">
                <a:latin typeface="黑体" panose="02010609060101010101" pitchFamily="2" charset="-122"/>
                <a:ea typeface="黑体" panose="02010609060101010101" pitchFamily="2" charset="-122"/>
              </a:rPr>
              <a:t>不要在开关、配电盘或电机等附近使用可燃物。因为它们容易产生火</a:t>
            </a:r>
            <a:br>
              <a:rPr lang="zh-CN" altLang="en-US" dirty="0">
                <a:latin typeface="黑体" panose="02010609060101010101" pitchFamily="2" charset="-122"/>
                <a:ea typeface="黑体" panose="02010609060101010101" pitchFamily="2" charset="-122"/>
              </a:rPr>
            </a:br>
            <a:r>
              <a:rPr lang="zh-CN" altLang="en-US" dirty="0">
                <a:latin typeface="黑体" panose="02010609060101010101" pitchFamily="2" charset="-122"/>
                <a:ea typeface="黑体" panose="02010609060101010101" pitchFamily="2" charset="-122"/>
              </a:rPr>
              <a:t>花，并造成火灾。</a:t>
            </a:r>
            <a:endParaRPr lang="zh-CN" altLang="en-US">
              <a:latin typeface="黑体" panose="02010609060101010101" pitchFamily="2" charset="-122"/>
              <a:ea typeface="黑体" panose="02010609060101010101" pitchFamily="2" charset="-122"/>
            </a:endParaRPr>
          </a:p>
        </p:txBody>
      </p:sp>
      <p:sp>
        <p:nvSpPr>
          <p:cNvPr id="9219" name="灯片编号占位符 1"/>
          <p:cNvSpPr/>
          <p:nvPr>
            <p:ph type="sldNum" sz="quarter"/>
          </p:nvPr>
        </p:nvSpPr>
        <p:spPr>
          <a:xfrm>
            <a:off x="3835400" y="9410700"/>
            <a:ext cx="2933700" cy="495300"/>
          </a:xfrm>
          <a:prstGeom prst="rect">
            <a:avLst/>
          </a:prstGeom>
          <a:noFill/>
          <a:ln w="9525">
            <a:noFill/>
          </a:ln>
        </p:spPr>
        <p:txBody>
          <a:bodyPr lIns="92885" tIns="46442" rIns="92885" bIns="46442" anchor="b" anchorCtr="0"/>
          <a:p>
            <a:pPr lvl="0" indent="0" algn="r" defTabSz="929005"/>
            <a:fld id="{9A0DB2DC-4C9A-4742-B13C-FB6460FD3503}" type="slidenum">
              <a:rPr lang="zh-CN" altLang="en-US" sz="1200" dirty="0">
                <a:latin typeface="黑体" panose="02010609060101010101" pitchFamily="2" charset="-122"/>
                <a:ea typeface="黑体" panose="02010609060101010101" pitchFamily="2" charset="-122"/>
              </a:rPr>
            </a:fld>
            <a:endParaRPr lang="zh-CN" altLang="en-US" sz="1200" dirty="0">
              <a:latin typeface="黑体" panose="02010609060101010101" pitchFamily="2" charset="-122"/>
              <a:ea typeface="黑体" panose="0201060906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85800" y="609600"/>
            <a:ext cx="5716657" cy="54864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p>
        </p:txBody>
      </p:sp>
      <p:sp>
        <p:nvSpPr>
          <p:cNvPr id="5" name="页脚占位符 4"/>
          <p:cNvSpPr>
            <a:spLocks noGrp="1"/>
          </p:cNvSpPr>
          <p:nvPr>
            <p:ph type="ftr" sz="quarter" idx="11"/>
          </p:nvPr>
        </p:nvSpPr>
        <p:spPr/>
        <p:txBody>
          <a:bodyPr/>
          <a:p>
            <a:pPr lvl="0" fontAlgn="base"/>
            <a:endParaRPr lang="zh-CN" altLang="en-US" strike="noStrike" noProof="1" dirty="0"/>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85800"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9724" y="1981200"/>
            <a:ext cx="3808476" cy="4114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p>
        </p:txBody>
      </p:sp>
      <p:sp>
        <p:nvSpPr>
          <p:cNvPr id="8" name="页脚占位符 7"/>
          <p:cNvSpPr>
            <a:spLocks noGrp="1"/>
          </p:cNvSpPr>
          <p:nvPr>
            <p:ph type="ftr" sz="quarter" idx="11"/>
          </p:nvPr>
        </p:nvSpPr>
        <p:spPr/>
        <p:txBody>
          <a:bodyPr/>
          <a:p>
            <a:pPr lvl="0" fontAlgn="base"/>
            <a:endParaRPr lang="zh-CN" altLang="en-US" strike="noStrike" noProof="1" dirty="0"/>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p>
        </p:txBody>
      </p:sp>
      <p:sp>
        <p:nvSpPr>
          <p:cNvPr id="4" name="页脚占位符 3"/>
          <p:cNvSpPr>
            <a:spLocks noGrp="1"/>
          </p:cNvSpPr>
          <p:nvPr>
            <p:ph type="ftr" sz="quarter" idx="11"/>
          </p:nvPr>
        </p:nvSpPr>
        <p:spPr/>
        <p:txBody>
          <a:bodyPr/>
          <a:p>
            <a:pPr lvl="0" fontAlgn="base"/>
            <a:endParaRPr lang="zh-CN" altLang="en-US" strike="noStrike" noProof="1" dirty="0"/>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p>
        </p:txBody>
      </p:sp>
      <p:sp>
        <p:nvSpPr>
          <p:cNvPr id="3" name="页脚占位符 2"/>
          <p:cNvSpPr>
            <a:spLocks noGrp="1"/>
          </p:cNvSpPr>
          <p:nvPr>
            <p:ph type="ftr" sz="quarter" idx="11"/>
          </p:nvPr>
        </p:nvSpPr>
        <p:spPr/>
        <p:txBody>
          <a:bodyPr/>
          <a:p>
            <a:pPr lvl="0" fontAlgn="base"/>
            <a:endParaRPr lang="zh-CN" altLang="en-US" strike="noStrike" noProof="1" dirty="0"/>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p>
        </p:txBody>
      </p:sp>
      <p:sp>
        <p:nvSpPr>
          <p:cNvPr id="6" name="页脚占位符 5"/>
          <p:cNvSpPr>
            <a:spLocks noGrp="1"/>
          </p:cNvSpPr>
          <p:nvPr>
            <p:ph type="ftr" sz="quarter" idx="11"/>
          </p:nvPr>
        </p:nvSpPr>
        <p:spPr/>
        <p:txBody>
          <a:bodyPr/>
          <a:p>
            <a:pPr lvl="0" fontAlgn="base"/>
            <a:endParaRPr lang="zh-CN" altLang="en-US" strike="noStrike" noProof="1" dirty="0"/>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p:sp>
        <p:nvSpPr>
          <p:cNvPr id="1026" name="标题 1025"/>
          <p:cNvSpPr>
            <a:spLocks noGrp="1"/>
          </p:cNvSpPr>
          <p:nvPr>
            <p:ph type="title"/>
          </p:nvPr>
        </p:nvSpPr>
        <p:spPr>
          <a:xfrm>
            <a:off x="685800" y="609600"/>
            <a:ext cx="7772400" cy="1143000"/>
          </a:xfrm>
          <a:prstGeom prst="rect">
            <a:avLst/>
          </a:prstGeom>
          <a:noFill/>
          <a:ln w="9525">
            <a:noFill/>
          </a:ln>
        </p:spPr>
        <p:txBody>
          <a:bodyPr anchor="ctr" anchorCtr="0"/>
          <a:p>
            <a:pPr lvl="0" indent="0"/>
            <a:r>
              <a:rPr lang="en-US" altLang="zh-CN" dirty="0"/>
              <a:t>Click to edit Master title style</a:t>
            </a:r>
            <a:endParaRPr lang="en-US" altLang="zh-CN" dirty="0"/>
          </a:p>
        </p:txBody>
      </p:sp>
      <p:sp>
        <p:nvSpPr>
          <p:cNvPr id="1027" name="文本占位符 1026"/>
          <p:cNvSpPr>
            <a:spLocks noGrp="1"/>
          </p:cNvSpPr>
          <p:nvPr>
            <p:ph type="body"/>
          </p:nvPr>
        </p:nvSpPr>
        <p:spPr>
          <a:xfrm>
            <a:off x="685800" y="1981200"/>
            <a:ext cx="7772400" cy="4114800"/>
          </a:xfrm>
          <a:prstGeom prst="rect">
            <a:avLst/>
          </a:prstGeom>
          <a:noFill/>
          <a:ln w="9525">
            <a:noFill/>
          </a:ln>
        </p:spPr>
        <p:txBody>
          <a:bodyPr anchor="t" anchorCtr="0"/>
          <a:p>
            <a:pPr lvl="0" indent="-342900"/>
            <a:r>
              <a:rPr lang="en-US" altLang="zh-CN" dirty="0"/>
              <a:t>Click to edit Master text styles</a:t>
            </a:r>
            <a:endParaRPr lang="en-US" altLang="zh-CN" dirty="0"/>
          </a:p>
          <a:p>
            <a:pPr lvl="1" indent="-285750"/>
            <a:r>
              <a:rPr lang="en-US" altLang="zh-CN" dirty="0"/>
              <a:t>Second level</a:t>
            </a:r>
            <a:endParaRPr lang="en-US" altLang="zh-CN" dirty="0"/>
          </a:p>
          <a:p>
            <a:pPr lvl="2" indent="-228600"/>
            <a:r>
              <a:rPr lang="en-US" altLang="zh-CN" dirty="0"/>
              <a:t>Third level</a:t>
            </a:r>
            <a:endParaRPr lang="en-US" altLang="zh-CN" dirty="0"/>
          </a:p>
          <a:p>
            <a:pPr lvl="3" indent="-228600"/>
            <a:r>
              <a:rPr lang="en-US" altLang="zh-CN" dirty="0"/>
              <a:t>Fourth level</a:t>
            </a:r>
            <a:endParaRPr lang="en-US" altLang="zh-CN" dirty="0"/>
          </a:p>
          <a:p>
            <a:pPr lvl="4" indent="-228600"/>
            <a:r>
              <a:rPr lang="en-US" altLang="zh-CN" dirty="0"/>
              <a:t>Fifth level</a:t>
            </a:r>
            <a:endParaRPr lang="en-US" altLang="zh-CN" dirty="0"/>
          </a:p>
        </p:txBody>
      </p:sp>
      <p:sp>
        <p:nvSpPr>
          <p:cNvPr id="1028" name="日期占位符 1027"/>
          <p:cNvSpPr>
            <a:spLocks noGrp="1"/>
          </p:cNvSpPr>
          <p:nvPr>
            <p:ph type="dt" sz="half" idx="2"/>
          </p:nvPr>
        </p:nvSpPr>
        <p:spPr>
          <a:xfrm>
            <a:off x="685800" y="6248400"/>
            <a:ext cx="1905000" cy="457200"/>
          </a:xfrm>
          <a:prstGeom prst="rect">
            <a:avLst/>
          </a:prstGeom>
          <a:noFill/>
          <a:ln w="9525">
            <a:noFill/>
          </a:ln>
        </p:spPr>
        <p:txBody>
          <a:bodyPr/>
          <a:lstStyle>
            <a:lvl1pPr>
              <a:defRPr sz="1400">
                <a:ea typeface="宋体" panose="02010600030101010101" pitchFamily="2" charset="-122"/>
              </a:defRPr>
            </a:lvl1pPr>
          </a:lstStyle>
          <a:p>
            <a:pPr lvl="0" fontAlgn="base"/>
            <a:endParaRPr lang="zh-CN" altLang="en-US" strike="noStrike" noProof="1" dirty="0"/>
          </a:p>
        </p:txBody>
      </p:sp>
      <p:sp>
        <p:nvSpPr>
          <p:cNvPr id="1029" name="页脚占位符 1028"/>
          <p:cNvSpPr>
            <a:spLocks noGrp="1"/>
          </p:cNvSpPr>
          <p:nvPr>
            <p:ph type="ftr" sz="quarter" idx="3"/>
          </p:nvPr>
        </p:nvSpPr>
        <p:spPr>
          <a:xfrm>
            <a:off x="3124200" y="6248400"/>
            <a:ext cx="2895600" cy="457200"/>
          </a:xfrm>
          <a:prstGeom prst="rect">
            <a:avLst/>
          </a:prstGeom>
          <a:noFill/>
          <a:ln w="9525">
            <a:noFill/>
          </a:ln>
        </p:spPr>
        <p:txBody>
          <a:bodyPr/>
          <a:lstStyle>
            <a:lvl1pPr algn="ctr">
              <a:defRPr sz="1400">
                <a:ea typeface="宋体" panose="02010600030101010101" pitchFamily="2" charset="-122"/>
              </a:defRPr>
            </a:lvl1pPr>
          </a:lstStyle>
          <a:p>
            <a:pPr lvl="0" fontAlgn="base"/>
            <a:endParaRPr lang="zh-CN" altLang="en-US" strike="noStrike" noProof="1" dirty="0"/>
          </a:p>
        </p:txBody>
      </p:sp>
      <p:sp>
        <p:nvSpPr>
          <p:cNvPr id="1030" name="灯片编号占位符 1029"/>
          <p:cNvSpPr>
            <a:spLocks noGrp="1"/>
          </p:cNvSpPr>
          <p:nvPr>
            <p:ph type="sldNum" sz="quarter" idx="4"/>
          </p:nvPr>
        </p:nvSpPr>
        <p:spPr>
          <a:xfrm>
            <a:off x="6553200" y="6248400"/>
            <a:ext cx="1905000" cy="457200"/>
          </a:xfrm>
          <a:prstGeom prst="rect">
            <a:avLst/>
          </a:prstGeom>
          <a:noFill/>
          <a:ln w="9525">
            <a:noFill/>
          </a:ln>
        </p:spPr>
        <p:txBody>
          <a:bodyPr/>
          <a:lstStyle>
            <a:lvl1pPr algn="r">
              <a:defRPr sz="1400">
                <a:ea typeface="宋体" panose="02010600030101010101" pitchFamily="2" charset="-122"/>
              </a:defRPr>
            </a:lvl1pPr>
          </a:lstStyle>
          <a:p>
            <a:pPr lvl="0" fontAlgn="base"/>
            <a:fld id="{9A0DB2DC-4C9A-4742-B13C-FB6460FD3503}" type="slidenum">
              <a:rPr lang="zh-CN" altLang="en-US" strike="noStrike" noProof="1" dirty="0">
                <a:latin typeface="Times New Roman" panose="02020603050405020304" charset="0"/>
                <a:ea typeface="宋体" panose="02010600030101010101" pitchFamily="2" charset="-122"/>
                <a:cs typeface="+mn-cs"/>
              </a:rPr>
            </a:fld>
            <a:endParaRPr lang="zh-CN" altLang="en-US" strike="noStrike" noProof="1" dirty="0"/>
          </a:p>
        </p:txBody>
      </p:sp>
      <p:sp>
        <p:nvSpPr>
          <p:cNvPr id="1031" name="矩形 1031"/>
          <p:cNvSpPr/>
          <p:nvPr/>
        </p:nvSpPr>
        <p:spPr>
          <a:xfrm>
            <a:off x="0" y="0"/>
            <a:ext cx="9144000" cy="841375"/>
          </a:xfrm>
          <a:prstGeom prst="rect">
            <a:avLst/>
          </a:prstGeom>
          <a:solidFill>
            <a:srgbClr val="99CCFF"/>
          </a:solidFill>
          <a:ln w="9525">
            <a:noFill/>
          </a:ln>
        </p:spPr>
        <p:txBody>
          <a:bodyPr anchor="t" anchorCtr="0"/>
          <a:p>
            <a:pPr lvl="0" indent="0" eaLnBrk="0" hangingPunct="0"/>
            <a:endParaRPr lang="zh-CN" altLang="en-US">
              <a:latin typeface="Times New Roman" panose="02020603050405020304" charset="0"/>
            </a:endParaRPr>
          </a:p>
        </p:txBody>
      </p:sp>
      <p:sp>
        <p:nvSpPr>
          <p:cNvPr id="1032" name="文本框 1030"/>
          <p:cNvSpPr txBox="1"/>
          <p:nvPr/>
        </p:nvSpPr>
        <p:spPr>
          <a:xfrm>
            <a:off x="228600" y="153988"/>
            <a:ext cx="4343400" cy="230187"/>
          </a:xfrm>
          <a:prstGeom prst="rect">
            <a:avLst/>
          </a:prstGeom>
          <a:noFill/>
          <a:ln w="9525">
            <a:noFill/>
          </a:ln>
        </p:spPr>
        <p:txBody>
          <a:bodyPr anchor="t" anchorCtr="0"/>
          <a:p>
            <a:pPr lvl="0" indent="0" eaLnBrk="0" hangingPunct="0">
              <a:spcBef>
                <a:spcPct val="50000"/>
              </a:spcBef>
            </a:pPr>
            <a:r>
              <a:rPr lang="zh-CN" altLang="en-US" sz="1200" b="1" dirty="0">
                <a:solidFill>
                  <a:srgbClr val="FFFFFF"/>
                </a:solidFill>
                <a:latin typeface="黑体" panose="02010609060101010101" pitchFamily="2" charset="-122"/>
                <a:ea typeface="黑体" panose="02010609060101010101" pitchFamily="2" charset="-122"/>
              </a:rPr>
              <a:t>丰田技术员</a:t>
            </a:r>
            <a:r>
              <a:rPr lang="en-US" altLang="ja-JP" sz="1200" b="1">
                <a:solidFill>
                  <a:schemeClr val="bg1"/>
                </a:solidFill>
                <a:latin typeface="黑体" panose="02010609060101010101" pitchFamily="2" charset="-122"/>
                <a:ea typeface="黑体" panose="02010609060101010101" pitchFamily="2" charset="-122"/>
              </a:rPr>
              <a:t>&gt;&gt;</a:t>
            </a:r>
            <a:r>
              <a:rPr lang="ja-JP" altLang="en-US" sz="1200" b="1" dirty="0">
                <a:solidFill>
                  <a:schemeClr val="bg1"/>
                </a:solidFill>
                <a:latin typeface="黑体" panose="02010609060101010101" pitchFamily="2" charset="-122"/>
                <a:ea typeface="黑体" panose="02010609060101010101" pitchFamily="2" charset="-122"/>
              </a:rPr>
              <a:t>工作安全</a:t>
            </a:r>
            <a:endParaRPr lang="en-US" altLang="ja-JP" sz="1200" b="1" dirty="0">
              <a:solidFill>
                <a:schemeClr val="bg1"/>
              </a:solidFill>
              <a:latin typeface="黑体" panose="02010609060101010101" pitchFamily="2" charset="-122"/>
              <a:ea typeface="黑体" panose="0201060906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5pPr>
      <a:lvl6pPr marL="2286000" lvl="5"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6pPr>
      <a:lvl7pPr marL="2743200" lvl="6"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7pPr>
      <a:lvl8pPr marL="3200400" lvl="7"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8pPr>
      <a:lvl9pPr marL="3657600" lvl="8"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Times New Roman" panose="02020603050405020304" charset="0"/>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1.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2.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3.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4.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5.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6.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7.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xml"/><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xml"/><Relationship Id="rId7" Type="http://schemas.openxmlformats.org/officeDocument/2006/relationships/image" Target="../media/image21.png"/><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图片 2059" descr="E:\Documents and Settings\pc261\桌面\Work Safety\1.jpg"/>
          <p:cNvPicPr>
            <a:picLocks noChangeAspect="1"/>
          </p:cNvPicPr>
          <p:nvPr/>
        </p:nvPicPr>
        <p:blipFill>
          <a:blip r:embed="rId1"/>
          <a:stretch>
            <a:fillRect/>
          </a:stretch>
        </p:blipFill>
        <p:spPr>
          <a:xfrm>
            <a:off x="1395413" y="825500"/>
            <a:ext cx="6348412" cy="4316413"/>
          </a:xfrm>
          <a:prstGeom prst="rect">
            <a:avLst/>
          </a:prstGeom>
          <a:noFill/>
          <a:ln w="9525">
            <a:noFill/>
          </a:ln>
        </p:spPr>
      </p:pic>
      <p:sp>
        <p:nvSpPr>
          <p:cNvPr id="4098" name="副标题 205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作业须知</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4099" name="文本框 2052"/>
          <p:cNvSpPr txBox="1"/>
          <p:nvPr/>
        </p:nvSpPr>
        <p:spPr>
          <a:xfrm>
            <a:off x="7086600" y="6019800"/>
            <a:ext cx="1447800" cy="244475"/>
          </a:xfrm>
          <a:prstGeom prst="rect">
            <a:avLst/>
          </a:prstGeom>
          <a:noFill/>
          <a:ln w="9525">
            <a:noFill/>
          </a:ln>
        </p:spPr>
        <p:txBody>
          <a:bodyPr anchor="t" anchorCtr="0">
            <a:spAutoFit/>
          </a:bodyPr>
          <a:p>
            <a:pPr algn="r" eaLnBrk="0" hangingPunct="0">
              <a:spcBef>
                <a:spcPct val="50000"/>
              </a:spcBef>
            </a:pPr>
            <a:endParaRPr lang="en-US" altLang="ja-JP" sz="1000">
              <a:latin typeface="黑体" panose="02010609060101010101" pitchFamily="2" charset="-122"/>
              <a:ea typeface="黑体" panose="02010609060101010101" pitchFamily="2" charset="-122"/>
            </a:endParaRPr>
          </a:p>
        </p:txBody>
      </p:sp>
      <p:sp>
        <p:nvSpPr>
          <p:cNvPr id="4100" name="文本框 2060"/>
          <p:cNvSpPr txBox="1"/>
          <p:nvPr/>
        </p:nvSpPr>
        <p:spPr>
          <a:xfrm>
            <a:off x="4522788" y="1011238"/>
            <a:ext cx="1784350" cy="304800"/>
          </a:xfrm>
          <a:prstGeom prst="rect">
            <a:avLst/>
          </a:prstGeom>
          <a:noFill/>
          <a:ln w="9525">
            <a:noFill/>
          </a:ln>
        </p:spPr>
        <p:txBody>
          <a:bodyPr wrap="none" anchor="t" anchorCtr="0">
            <a:spAutoFit/>
          </a:bodyPr>
          <a:p>
            <a:pPr eaLnBrk="0" hangingPunct="0"/>
            <a:r>
              <a:rPr lang="zh-CN" altLang="en-US" sz="1400" dirty="0">
                <a:latin typeface="黑体" panose="02010609060101010101" pitchFamily="2" charset="-122"/>
                <a:ea typeface="黑体" panose="02010609060101010101" pitchFamily="2" charset="-122"/>
              </a:rPr>
              <a:t>自然因素造成的事故</a:t>
            </a:r>
            <a:endParaRPr lang="zh-CN" altLang="en-US" sz="1400">
              <a:latin typeface="黑体" panose="02010609060101010101" pitchFamily="2" charset="-122"/>
              <a:ea typeface="黑体" panose="02010609060101010101" pitchFamily="2" charset="-122"/>
            </a:endParaRPr>
          </a:p>
        </p:txBody>
      </p:sp>
      <p:sp>
        <p:nvSpPr>
          <p:cNvPr id="4101" name="文本框 2061"/>
          <p:cNvSpPr txBox="1"/>
          <p:nvPr/>
        </p:nvSpPr>
        <p:spPr>
          <a:xfrm>
            <a:off x="1855788" y="1011238"/>
            <a:ext cx="1784350" cy="304800"/>
          </a:xfrm>
          <a:prstGeom prst="rect">
            <a:avLst/>
          </a:prstGeom>
          <a:noFill/>
          <a:ln w="9525">
            <a:noFill/>
          </a:ln>
        </p:spPr>
        <p:txBody>
          <a:bodyPr wrap="none" anchor="t" anchorCtr="0">
            <a:spAutoFit/>
          </a:bodyPr>
          <a:p>
            <a:pPr eaLnBrk="0" hangingPunct="0"/>
            <a:r>
              <a:rPr lang="zh-CN" altLang="en-US" sz="1400" dirty="0">
                <a:latin typeface="黑体" panose="02010609060101010101" pitchFamily="2" charset="-122"/>
                <a:ea typeface="黑体" panose="02010609060101010101" pitchFamily="2" charset="-122"/>
              </a:rPr>
              <a:t>人为因素造成的事故</a:t>
            </a:r>
            <a:endParaRPr lang="zh-CN" altLang="en-US" sz="1400">
              <a:latin typeface="黑体" panose="02010609060101010101" pitchFamily="2" charset="-122"/>
              <a:ea typeface="黑体" panose="02010609060101010101" pitchFamily="2" charset="-122"/>
            </a:endParaRPr>
          </a:p>
        </p:txBody>
      </p:sp>
      <p:sp>
        <p:nvSpPr>
          <p:cNvPr id="4103" name="标题 1"/>
          <p:cNvSpPr>
            <a:spLocks noGrp="1"/>
          </p:cNvSpPr>
          <p:nvPr>
            <p:ph type="ctrTitle"/>
          </p:nvPr>
        </p:nvSpPr>
        <p:spPr>
          <a:xfrm>
            <a:off x="1143000" y="588963"/>
            <a:ext cx="6858000" cy="2387600"/>
          </a:xfrm>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
        <p:nvSpPr>
          <p:cNvPr id="2" name="文本框 1"/>
          <p:cNvSpPr txBox="1"/>
          <p:nvPr/>
        </p:nvSpPr>
        <p:spPr>
          <a:xfrm>
            <a:off x="116205" y="5095875"/>
            <a:ext cx="9168765" cy="1675765"/>
          </a:xfrm>
          <a:prstGeom prst="rect">
            <a:avLst/>
          </a:prstGeom>
          <a:noFill/>
        </p:spPr>
        <p:txBody>
          <a:bodyPr wrap="square" rtlCol="0" anchor="t">
            <a:noAutofit/>
          </a:bodyPr>
          <a:p>
            <a:pPr lvl="0" indent="0"/>
            <a:r>
              <a:rPr lang="ja-JP" altLang="en-US" sz="1600" b="1" dirty="0">
                <a:latin typeface="黑体" panose="02010609060101010101" pitchFamily="2" charset="-122"/>
                <a:ea typeface="黑体" panose="02010609060101010101" pitchFamily="2" charset="-122"/>
                <a:sym typeface="+mn-ea"/>
              </a:rPr>
              <a:t>作业须知</a:t>
            </a:r>
            <a:endParaRPr lang="ja-JP" altLang="en-US" sz="1600" b="1" dirty="0">
              <a:latin typeface="黑体" panose="02010609060101010101" pitchFamily="2" charset="-122"/>
              <a:ea typeface="黑体" panose="02010609060101010101" pitchFamily="2" charset="-122"/>
            </a:endParaRPr>
          </a:p>
          <a:p>
            <a:pPr lvl="0" indent="0">
              <a:buAutoNum type="arabicPeriod"/>
            </a:pPr>
            <a:r>
              <a:rPr lang="ja-JP" altLang="en-US" sz="1600" dirty="0">
                <a:latin typeface="黑体" panose="02010609060101010101" pitchFamily="2" charset="-122"/>
                <a:ea typeface="黑体" panose="02010609060101010101" pitchFamily="2" charset="-122"/>
                <a:sym typeface="+mn-ea"/>
              </a:rPr>
              <a:t> 始终安全工作，防止伤害的发生。</a:t>
            </a:r>
            <a:r>
              <a:rPr lang="en-US" altLang="ja-JP" sz="1600" dirty="0">
                <a:latin typeface="黑体" panose="02010609060101010101" pitchFamily="2" charset="-122"/>
                <a:ea typeface="黑体" panose="02010609060101010101" pitchFamily="2" charset="-122"/>
                <a:sym typeface="+mn-ea"/>
              </a:rPr>
              <a:t>2.</a:t>
            </a:r>
            <a:r>
              <a:rPr lang="ja-JP" altLang="en-US" sz="1600" dirty="0">
                <a:latin typeface="黑体" panose="02010609060101010101" pitchFamily="2" charset="-122"/>
                <a:ea typeface="黑体" panose="02010609060101010101" pitchFamily="2" charset="-122"/>
                <a:sym typeface="+mn-ea"/>
              </a:rPr>
              <a:t> 当心防止事故伤害到自己。</a:t>
            </a:r>
            <a:endParaRPr lang="ja-JP" altLang="en-US" sz="1600" dirty="0">
              <a:latin typeface="黑体" panose="02010609060101010101" pitchFamily="2" charset="-122"/>
              <a:ea typeface="黑体" panose="02010609060101010101" pitchFamily="2" charset="-122"/>
            </a:endParaRPr>
          </a:p>
          <a:p>
            <a:pPr lvl="0" indent="0"/>
            <a:r>
              <a:rPr lang="ja-JP" altLang="en-US" sz="1600" b="1" dirty="0">
                <a:latin typeface="黑体" panose="02010609060101010101" pitchFamily="2" charset="-122"/>
                <a:ea typeface="黑体" panose="02010609060101010101" pitchFamily="2" charset="-122"/>
                <a:sym typeface="+mn-ea"/>
              </a:rPr>
              <a:t>事故因素</a:t>
            </a:r>
            <a:endParaRPr lang="ja-JP" altLang="en-US" sz="1600" b="1" dirty="0">
              <a:latin typeface="黑体" panose="02010609060101010101" pitchFamily="2" charset="-122"/>
              <a:ea typeface="黑体" panose="02010609060101010101" pitchFamily="2" charset="-122"/>
            </a:endParaRPr>
          </a:p>
          <a:p>
            <a:pPr lvl="0" indent="0"/>
            <a:r>
              <a:rPr lang="ja-JP" altLang="en-US" sz="1600" b="1" dirty="0">
                <a:latin typeface="黑体" panose="02010609060101010101" pitchFamily="2" charset="-122"/>
                <a:ea typeface="黑体" panose="02010609060101010101" pitchFamily="2" charset="-122"/>
                <a:sym typeface="+mn-ea"/>
              </a:rPr>
              <a:t>人为因素造成的事故</a:t>
            </a:r>
            <a:endParaRPr lang="ja-JP" altLang="en-US" sz="1600" b="1" dirty="0">
              <a:latin typeface="黑体" panose="02010609060101010101" pitchFamily="2" charset="-122"/>
              <a:ea typeface="黑体" panose="02010609060101010101" pitchFamily="2" charset="-122"/>
            </a:endParaRPr>
          </a:p>
          <a:p>
            <a:pPr lvl="0" indent="0"/>
            <a:r>
              <a:rPr lang="ja-JP" altLang="en-US" sz="1600" dirty="0">
                <a:latin typeface="黑体" panose="02010609060101010101" pitchFamily="2" charset="-122"/>
                <a:ea typeface="黑体" panose="02010609060101010101" pitchFamily="2" charset="-122"/>
                <a:sym typeface="+mn-ea"/>
              </a:rPr>
              <a:t>由于不正确使用机器或工具，穿着不合适的衣物，或由于技师不小心造成的事故。</a:t>
            </a:r>
            <a:endParaRPr lang="ja-JP" altLang="en-US" sz="1600" dirty="0">
              <a:latin typeface="黑体" panose="02010609060101010101" pitchFamily="2" charset="-122"/>
              <a:ea typeface="黑体" panose="02010609060101010101" pitchFamily="2" charset="-122"/>
            </a:endParaRPr>
          </a:p>
          <a:p>
            <a:pPr lvl="0" indent="0"/>
            <a:r>
              <a:rPr lang="ja-JP" altLang="en-US" sz="1600" b="1" dirty="0">
                <a:latin typeface="黑体" panose="02010609060101010101" pitchFamily="2" charset="-122"/>
                <a:ea typeface="黑体" panose="02010609060101010101" pitchFamily="2" charset="-122"/>
                <a:sym typeface="+mn-ea"/>
              </a:rPr>
              <a:t>自然因素造成的事故</a:t>
            </a:r>
            <a:endParaRPr lang="ja-JP" altLang="en-US" sz="1600" dirty="0">
              <a:latin typeface="黑体" panose="02010609060101010101" pitchFamily="2" charset="-122"/>
              <a:ea typeface="黑体" panose="02010609060101010101" pitchFamily="2" charset="-122"/>
            </a:endParaRPr>
          </a:p>
          <a:p>
            <a:pPr lvl="0" indent="0"/>
            <a:r>
              <a:rPr lang="ja-JP" altLang="en-US" sz="1600" dirty="0">
                <a:latin typeface="黑体" panose="02010609060101010101" pitchFamily="2" charset="-122"/>
                <a:ea typeface="黑体" panose="02010609060101010101" pitchFamily="2" charset="-122"/>
                <a:sym typeface="+mn-ea"/>
              </a:rPr>
              <a:t>由于机器或工具出现故障，缺少完整的安全装置，或者工作环境不良造成的事故。</a:t>
            </a:r>
            <a:endParaRPr lang="ja-JP" altLang="en-US" sz="1600" dirty="0">
              <a:latin typeface="黑体" panose="02010609060101010101" pitchFamily="2" charset="-122"/>
              <a:ea typeface="黑体" panose="02010609060101010101" pitchFamily="2" charset="-122"/>
            </a:endParaRPr>
          </a:p>
          <a:p>
            <a:pPr lvl="0" indent="0"/>
            <a:endParaRPr lang="ja-JP" altLang="en-US" sz="1600" dirty="0">
              <a:latin typeface="黑体" panose="02010609060101010101" pitchFamily="2" charset="-122"/>
              <a:ea typeface="黑体" panose="02010609060101010101" pitchFamily="2" charset="-122"/>
            </a:endParaRPr>
          </a:p>
          <a:p>
            <a:pPr lvl="0" indent="0"/>
            <a:endParaRPr lang="ja-JP" altLang="en-US" sz="1600" dirty="0">
              <a:latin typeface="黑体" panose="02010609060101010101" pitchFamily="2" charset="-122"/>
              <a:ea typeface="黑体" panose="02010609060101010101" pitchFamily="2"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zh-CN" altLang="ja-JP" sz="1400" b="1" kern="1200" baseline="0" dirty="0">
                <a:solidFill>
                  <a:srgbClr val="FF0000"/>
                </a:solidFill>
                <a:latin typeface="黑体" panose="02010609060101010101" pitchFamily="2" charset="-122"/>
                <a:ea typeface="黑体" panose="02010609060101010101" pitchFamily="2" charset="-122"/>
                <a:cs typeface="+mn-cs"/>
              </a:rPr>
              <a:t>工具使用</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17" name="图片 16"/>
          <p:cNvPicPr>
            <a:picLocks noChangeAspect="1"/>
          </p:cNvPicPr>
          <p:nvPr/>
        </p:nvPicPr>
        <p:blipFill>
          <a:blip r:embed="rId2"/>
          <a:stretch>
            <a:fillRect/>
          </a:stretch>
        </p:blipFill>
        <p:spPr>
          <a:xfrm>
            <a:off x="5067300" y="908685"/>
            <a:ext cx="4025900" cy="3035300"/>
          </a:xfrm>
          <a:prstGeom prst="rect">
            <a:avLst/>
          </a:prstGeom>
        </p:spPr>
      </p:pic>
      <p:sp>
        <p:nvSpPr>
          <p:cNvPr id="2" name="文本框 1"/>
          <p:cNvSpPr txBox="1"/>
          <p:nvPr/>
        </p:nvSpPr>
        <p:spPr>
          <a:xfrm>
            <a:off x="116840" y="998855"/>
            <a:ext cx="4949825" cy="3051175"/>
          </a:xfrm>
          <a:prstGeom prst="rect">
            <a:avLst/>
          </a:prstGeom>
          <a:noFill/>
        </p:spPr>
        <p:txBody>
          <a:bodyPr wrap="square" rtlCol="0" anchor="t">
            <a:noAutofit/>
          </a:bodyPr>
          <a:p>
            <a:r>
              <a:rPr lang="zh-CN" altLang="en-US"/>
              <a:t>用于要求较大扭矩的螺栓、螺母。 </a:t>
            </a:r>
            <a:endParaRPr lang="zh-CN" altLang="en-US"/>
          </a:p>
          <a:p>
            <a:r>
              <a:rPr lang="zh-CN" altLang="en-US"/>
              <a:t>（1）扭矩可调到 4～6 级。</a:t>
            </a:r>
            <a:endParaRPr lang="zh-CN" altLang="en-US"/>
          </a:p>
          <a:p>
            <a:r>
              <a:rPr lang="zh-CN" altLang="en-US"/>
              <a:t>（2）旋转方向可以改变。</a:t>
            </a:r>
            <a:endParaRPr lang="zh-CN" altLang="en-US"/>
          </a:p>
          <a:p>
            <a:r>
              <a:rPr lang="zh-CN" altLang="en-US"/>
              <a:t>（3）可以与专用的套筒结合使用。专用的套筒扳手经过专门加工，其特点是能防止零件从传动装置上飞出。切勿使用专用套筒扳手以外的其它套筒扳手。</a:t>
            </a:r>
            <a:endParaRPr lang="zh-CN" altLang="en-US"/>
          </a:p>
        </p:txBody>
      </p:sp>
      <p:sp>
        <p:nvSpPr>
          <p:cNvPr id="3" name="文本框 2"/>
          <p:cNvSpPr txBox="1"/>
          <p:nvPr/>
        </p:nvSpPr>
        <p:spPr>
          <a:xfrm>
            <a:off x="155575" y="4068445"/>
            <a:ext cx="9049385" cy="2345690"/>
          </a:xfrm>
          <a:prstGeom prst="rect">
            <a:avLst/>
          </a:prstGeom>
          <a:noFill/>
        </p:spPr>
        <p:txBody>
          <a:bodyPr wrap="square" rtlCol="0" anchor="t">
            <a:noAutofit/>
          </a:bodyPr>
          <a:p>
            <a:r>
              <a:rPr lang="zh-CN" altLang="en-US" b="1"/>
              <a:t>操作注意事项 </a:t>
            </a:r>
            <a:endParaRPr lang="zh-CN" altLang="en-US" b="1"/>
          </a:p>
          <a:p>
            <a:r>
              <a:rPr lang="zh-CN" altLang="en-US" sz="2200"/>
              <a:t>①要在正确的气压下使用（正确值：686kPa）。</a:t>
            </a:r>
            <a:endParaRPr lang="zh-CN" altLang="en-US" sz="2200"/>
          </a:p>
          <a:p>
            <a:r>
              <a:rPr lang="zh-CN" altLang="en-US" sz="2200"/>
              <a:t>②要定期检查风动扳手并对风动扳手进行维护。</a:t>
            </a:r>
            <a:endParaRPr lang="zh-CN" altLang="en-US" sz="2200"/>
          </a:p>
          <a:p>
            <a:r>
              <a:rPr lang="zh-CN" altLang="en-US" sz="2200"/>
              <a:t>③在操作过程中，一般先用手将螺母对准螺栓旋进一些。如果一开始就打开风动扳手，则螺纹会被损坏。注意不要拧得过紧，使用较小的力拧紧。</a:t>
            </a:r>
            <a:endParaRPr lang="zh-CN" altLang="en-US" sz="2200"/>
          </a:p>
          <a:p>
            <a:r>
              <a:rPr lang="zh-CN" altLang="en-US" sz="2200"/>
              <a:t>④在操作时必须两只手握住工具。因为按按钮时将释放大的扭矩，可能引起振动。</a:t>
            </a:r>
            <a:endParaRPr lang="zh-CN" altLang="en-US" sz="2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在车间内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2" name="图片 1"/>
          <p:cNvPicPr>
            <a:picLocks noChangeAspect="1"/>
          </p:cNvPicPr>
          <p:nvPr/>
        </p:nvPicPr>
        <p:blipFill>
          <a:blip r:embed="rId2"/>
          <a:srcRect l="9042"/>
          <a:stretch>
            <a:fillRect/>
          </a:stretch>
        </p:blipFill>
        <p:spPr>
          <a:xfrm>
            <a:off x="4661535" y="953770"/>
            <a:ext cx="4394835" cy="3493770"/>
          </a:xfrm>
          <a:prstGeom prst="rect">
            <a:avLst/>
          </a:prstGeom>
        </p:spPr>
      </p:pic>
      <p:pic>
        <p:nvPicPr>
          <p:cNvPr id="3" name="图片 2"/>
          <p:cNvPicPr>
            <a:picLocks noChangeAspect="1"/>
          </p:cNvPicPr>
          <p:nvPr/>
        </p:nvPicPr>
        <p:blipFill>
          <a:blip r:embed="rId3"/>
          <a:srcRect l="2758" t="10839"/>
          <a:stretch>
            <a:fillRect/>
          </a:stretch>
        </p:blipFill>
        <p:spPr>
          <a:xfrm>
            <a:off x="4617085" y="4961255"/>
            <a:ext cx="2154555" cy="1232535"/>
          </a:xfrm>
          <a:prstGeom prst="rect">
            <a:avLst/>
          </a:prstGeom>
        </p:spPr>
      </p:pic>
      <p:pic>
        <p:nvPicPr>
          <p:cNvPr id="4" name="图片 3"/>
          <p:cNvPicPr>
            <a:picLocks noChangeAspect="1"/>
          </p:cNvPicPr>
          <p:nvPr/>
        </p:nvPicPr>
        <p:blipFill>
          <a:blip r:embed="rId4"/>
          <a:stretch>
            <a:fillRect/>
          </a:stretch>
        </p:blipFill>
        <p:spPr>
          <a:xfrm>
            <a:off x="6911975" y="4871085"/>
            <a:ext cx="2185035" cy="1323340"/>
          </a:xfrm>
          <a:prstGeom prst="rect">
            <a:avLst/>
          </a:prstGeom>
        </p:spPr>
      </p:pic>
      <p:sp>
        <p:nvSpPr>
          <p:cNvPr id="7" name="文本框 6"/>
          <p:cNvSpPr txBox="1"/>
          <p:nvPr/>
        </p:nvSpPr>
        <p:spPr>
          <a:xfrm>
            <a:off x="6017260" y="4490085"/>
            <a:ext cx="2332355" cy="398780"/>
          </a:xfrm>
          <a:prstGeom prst="rect">
            <a:avLst/>
          </a:prstGeom>
          <a:noFill/>
        </p:spPr>
        <p:txBody>
          <a:bodyPr wrap="square" rtlCol="0">
            <a:spAutoFit/>
          </a:bodyPr>
          <a:p>
            <a:pPr algn="ctr"/>
            <a:r>
              <a:rPr lang="zh-CN" altLang="en-US" sz="2000">
                <a:latin typeface="微软雅黑" panose="020B0503020204020204" charset="-122"/>
                <a:ea typeface="微软雅黑" panose="020B0503020204020204" charset="-122"/>
              </a:rPr>
              <a:t>双柱举升机</a:t>
            </a:r>
            <a:endParaRPr lang="zh-CN" altLang="en-US" sz="2000">
              <a:latin typeface="微软雅黑" panose="020B0503020204020204" charset="-122"/>
              <a:ea typeface="微软雅黑" panose="020B0503020204020204" charset="-122"/>
            </a:endParaRPr>
          </a:p>
        </p:txBody>
      </p:sp>
      <p:sp>
        <p:nvSpPr>
          <p:cNvPr id="10" name="文本框 9"/>
          <p:cNvSpPr txBox="1"/>
          <p:nvPr/>
        </p:nvSpPr>
        <p:spPr>
          <a:xfrm>
            <a:off x="4909820" y="6324600"/>
            <a:ext cx="1687195" cy="398780"/>
          </a:xfrm>
          <a:prstGeom prst="rect">
            <a:avLst/>
          </a:prstGeom>
          <a:noFill/>
        </p:spPr>
        <p:txBody>
          <a:bodyPr wrap="square" rtlCol="0">
            <a:spAutoFit/>
          </a:bodyPr>
          <a:p>
            <a:pPr algn="ctr"/>
            <a:r>
              <a:rPr lang="zh-CN" altLang="en-US" sz="2000">
                <a:latin typeface="微软雅黑" panose="020B0503020204020204" charset="-122"/>
                <a:ea typeface="微软雅黑" panose="020B0503020204020204" charset="-122"/>
              </a:rPr>
              <a:t>卧式举升机</a:t>
            </a:r>
            <a:endParaRPr lang="zh-CN" altLang="en-US" sz="2000">
              <a:latin typeface="微软雅黑" panose="020B0503020204020204" charset="-122"/>
              <a:ea typeface="微软雅黑" panose="020B0503020204020204" charset="-122"/>
            </a:endParaRPr>
          </a:p>
        </p:txBody>
      </p:sp>
      <p:sp>
        <p:nvSpPr>
          <p:cNvPr id="11" name="文本框 10"/>
          <p:cNvSpPr txBox="1"/>
          <p:nvPr/>
        </p:nvSpPr>
        <p:spPr>
          <a:xfrm>
            <a:off x="7259320" y="6273800"/>
            <a:ext cx="1687195" cy="398780"/>
          </a:xfrm>
          <a:prstGeom prst="rect">
            <a:avLst/>
          </a:prstGeom>
          <a:noFill/>
        </p:spPr>
        <p:txBody>
          <a:bodyPr wrap="square" rtlCol="0">
            <a:spAutoFit/>
          </a:bodyPr>
          <a:p>
            <a:pPr algn="ctr"/>
            <a:r>
              <a:rPr lang="zh-CN" altLang="en-US" sz="2000">
                <a:latin typeface="微软雅黑" panose="020B0503020204020204" charset="-122"/>
                <a:ea typeface="微软雅黑" panose="020B0503020204020204" charset="-122"/>
              </a:rPr>
              <a:t>四柱举升机</a:t>
            </a:r>
            <a:endParaRPr lang="zh-CN" altLang="en-US" sz="2000">
              <a:latin typeface="微软雅黑" panose="020B0503020204020204" charset="-122"/>
              <a:ea typeface="微软雅黑" panose="020B0503020204020204" charset="-122"/>
            </a:endParaRPr>
          </a:p>
        </p:txBody>
      </p:sp>
      <p:sp>
        <p:nvSpPr>
          <p:cNvPr id="12" name="文本框 11"/>
          <p:cNvSpPr txBox="1"/>
          <p:nvPr/>
        </p:nvSpPr>
        <p:spPr>
          <a:xfrm>
            <a:off x="89535" y="953770"/>
            <a:ext cx="4330065" cy="5455920"/>
          </a:xfrm>
          <a:prstGeom prst="rect">
            <a:avLst/>
          </a:prstGeom>
          <a:noFill/>
        </p:spPr>
        <p:txBody>
          <a:bodyPr wrap="square" rtlCol="0" anchor="t">
            <a:noAutofit/>
          </a:bodyPr>
          <a:p>
            <a:r>
              <a:rPr lang="zh-CN" altLang="en-US" b="1"/>
              <a:t>整车举升前的准备工作 </a:t>
            </a:r>
            <a:endParaRPr lang="zh-CN" altLang="en-US" b="1"/>
          </a:p>
          <a:p>
            <a:r>
              <a:rPr lang="zh-CN" altLang="en-US"/>
              <a:t>（1）排除举升平台周围和提升臂下面的障碍物。</a:t>
            </a:r>
            <a:endParaRPr lang="zh-CN" altLang="en-US"/>
          </a:p>
          <a:p>
            <a:r>
              <a:rPr lang="zh-CN" altLang="en-US"/>
              <a:t>（2）清洁举升机和工位地面卫生。</a:t>
            </a:r>
            <a:endParaRPr lang="zh-CN" altLang="en-US"/>
          </a:p>
          <a:p>
            <a:r>
              <a:rPr lang="zh-CN" altLang="en-US"/>
              <a:t>（3）检查举升机立柱的地脚螺栓是否有松动或丢失的现象。</a:t>
            </a:r>
            <a:endParaRPr lang="zh-CN" altLang="en-US"/>
          </a:p>
          <a:p>
            <a:r>
              <a:rPr lang="zh-CN" altLang="en-US"/>
              <a:t>（4）用手握住操纵手柄，竖直向上拉起，待调整齿和锁止齿分离且锁止齿的下端面高于挡块时，转动手柄 90°，使锁止齿卡在挡块上。</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在车间内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3" name="图片 2"/>
          <p:cNvPicPr>
            <a:picLocks noChangeAspect="1"/>
          </p:cNvPicPr>
          <p:nvPr/>
        </p:nvPicPr>
        <p:blipFill>
          <a:blip r:embed="rId2"/>
          <a:stretch>
            <a:fillRect/>
          </a:stretch>
        </p:blipFill>
        <p:spPr>
          <a:xfrm>
            <a:off x="97155" y="953770"/>
            <a:ext cx="1466215" cy="1379855"/>
          </a:xfrm>
          <a:prstGeom prst="rect">
            <a:avLst/>
          </a:prstGeom>
        </p:spPr>
      </p:pic>
      <p:pic>
        <p:nvPicPr>
          <p:cNvPr id="4" name="图片 3"/>
          <p:cNvPicPr>
            <a:picLocks noChangeAspect="1"/>
          </p:cNvPicPr>
          <p:nvPr/>
        </p:nvPicPr>
        <p:blipFill>
          <a:blip r:embed="rId3"/>
          <a:stretch>
            <a:fillRect/>
          </a:stretch>
        </p:blipFill>
        <p:spPr>
          <a:xfrm>
            <a:off x="1627505" y="953770"/>
            <a:ext cx="1836420" cy="1377315"/>
          </a:xfrm>
          <a:prstGeom prst="rect">
            <a:avLst/>
          </a:prstGeom>
        </p:spPr>
      </p:pic>
      <p:pic>
        <p:nvPicPr>
          <p:cNvPr id="6" name="图片 5"/>
          <p:cNvPicPr>
            <a:picLocks noChangeAspect="1"/>
          </p:cNvPicPr>
          <p:nvPr/>
        </p:nvPicPr>
        <p:blipFill>
          <a:blip r:embed="rId4"/>
          <a:stretch>
            <a:fillRect/>
          </a:stretch>
        </p:blipFill>
        <p:spPr>
          <a:xfrm>
            <a:off x="3552825" y="953770"/>
            <a:ext cx="1856105" cy="1390650"/>
          </a:xfrm>
          <a:prstGeom prst="rect">
            <a:avLst/>
          </a:prstGeom>
        </p:spPr>
      </p:pic>
      <p:pic>
        <p:nvPicPr>
          <p:cNvPr id="7" name="图片 6"/>
          <p:cNvPicPr>
            <a:picLocks noChangeAspect="1"/>
          </p:cNvPicPr>
          <p:nvPr/>
        </p:nvPicPr>
        <p:blipFill>
          <a:blip r:embed="rId5"/>
          <a:stretch>
            <a:fillRect/>
          </a:stretch>
        </p:blipFill>
        <p:spPr>
          <a:xfrm>
            <a:off x="5497830" y="953770"/>
            <a:ext cx="1498600" cy="1390650"/>
          </a:xfrm>
          <a:prstGeom prst="rect">
            <a:avLst/>
          </a:prstGeom>
        </p:spPr>
      </p:pic>
      <p:pic>
        <p:nvPicPr>
          <p:cNvPr id="10" name="图片 9"/>
          <p:cNvPicPr>
            <a:picLocks noChangeAspect="1"/>
          </p:cNvPicPr>
          <p:nvPr/>
        </p:nvPicPr>
        <p:blipFill>
          <a:blip r:embed="rId6"/>
          <a:stretch>
            <a:fillRect/>
          </a:stretch>
        </p:blipFill>
        <p:spPr>
          <a:xfrm>
            <a:off x="7157720" y="953770"/>
            <a:ext cx="1889760" cy="1417955"/>
          </a:xfrm>
          <a:prstGeom prst="rect">
            <a:avLst/>
          </a:prstGeom>
        </p:spPr>
      </p:pic>
      <p:sp>
        <p:nvSpPr>
          <p:cNvPr id="11" name="文本框 10"/>
          <p:cNvSpPr txBox="1"/>
          <p:nvPr/>
        </p:nvSpPr>
        <p:spPr>
          <a:xfrm>
            <a:off x="-17145" y="2317750"/>
            <a:ext cx="9115425" cy="4494530"/>
          </a:xfrm>
          <a:prstGeom prst="rect">
            <a:avLst/>
          </a:prstGeom>
          <a:noFill/>
        </p:spPr>
        <p:txBody>
          <a:bodyPr wrap="square" rtlCol="0" anchor="t">
            <a:noAutofit/>
          </a:bodyPr>
          <a:p>
            <a:r>
              <a:rPr lang="zh-CN" altLang="en-US" sz="2000" b="1">
                <a:sym typeface="+mn-ea"/>
              </a:rPr>
              <a:t>举升机操作步骤 </a:t>
            </a:r>
            <a:endParaRPr lang="zh-CN" altLang="en-US" sz="2000" b="1"/>
          </a:p>
          <a:p>
            <a:r>
              <a:rPr lang="zh-CN" altLang="en-US" sz="1800">
                <a:sym typeface="+mn-ea"/>
              </a:rPr>
              <a:t>（1）将汽车驶到举升机上，要注意车头方向，保持车头和举升机的短提升臂方向一致。并且车辆停驻在主、副立柱和提升钢索、高压油管保护罩的中间位置，即将车辆停驻于举升平台的中央位置。（2）拉紧驻车制动器或变速器置于空挡，自动变速器车辆把挡位置于 P 挡位。（3）找到车辆底板上的支撑点。调整提升臂的角度和抽拉臂的长度，将托垫对正支撑点，必要时使用重量延伸器。注意：车辆的支撑点，通常位于底板两侧，前后车轮之间，每侧两个。常见的支撑点有两种形式：圆盘突起式和卷边加强式。</a:t>
            </a:r>
            <a:endParaRPr lang="zh-CN" altLang="en-US" sz="1800"/>
          </a:p>
          <a:p>
            <a:r>
              <a:rPr lang="zh-CN" altLang="en-US" sz="1800">
                <a:sym typeface="+mn-ea"/>
              </a:rPr>
              <a:t>（4）在举升机与汽车定位检查稳妥后，按压电动机开关，将汽车顶离地面。在汽车离地面约 5cm 左右时，摇晃车辆，察看是否有窜动迹象。如汽车在举升机上定位不牢固或有不正常声音，应把汽车降落，重新调整。（5）操纵举升机举升汽车至所需高度。在汽车举升到预期高度后，压下手动卸荷阀，车辆下降少许后处于锁止状态。只有确认举升机处于锁止状态后，才可进到汽车下工作。（6）完成工作后，按下电动机开关，使车辆上升少许，松开电动机开关。（7）用力拉下机械保险的拉线，解除滑车的锁止。（8）压下手动卸荷阀手柄，将车辆慢慢降下。（9）待车辆平稳降到地面且托垫与支撑点分离后，推回抽拉臂，将短提升臂回转至立柱内侧并锁止，将长提升臂回转至立柱外侧并锁止，然后把车辆驶出举升作业区。（10）操作完毕，关闭电动机电源，清洁举升机和工位地面卫生。</a:t>
            </a:r>
            <a:endParaRPr lang="zh-CN" altLang="en-US" sz="1800"/>
          </a:p>
          <a:p>
            <a:endParaRPr lang="zh-CN" altLang="en-US"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3" name="图片 9223" descr="E:\Documents and Settings\pc261\桌面\Work Safety\01t06i103-topm00a000.jpg"/>
          <p:cNvPicPr>
            <a:picLocks noChangeAspect="1"/>
          </p:cNvPicPr>
          <p:nvPr/>
        </p:nvPicPr>
        <p:blipFill>
          <a:blip r:embed="rId1"/>
          <a:stretch>
            <a:fillRect/>
          </a:stretch>
        </p:blipFill>
        <p:spPr>
          <a:xfrm>
            <a:off x="1397000" y="1270000"/>
            <a:ext cx="6350000" cy="4318000"/>
          </a:xfrm>
          <a:prstGeom prst="rect">
            <a:avLst/>
          </a:prstGeom>
          <a:noFill/>
          <a:ln w="9525">
            <a:noFill/>
          </a:ln>
        </p:spPr>
      </p:pic>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在车间内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8196"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8197" name="矩形 2"/>
          <p:cNvSpPr/>
          <p:nvPr/>
        </p:nvSpPr>
        <p:spPr>
          <a:xfrm>
            <a:off x="957263" y="6186488"/>
            <a:ext cx="7419975" cy="415925"/>
          </a:xfrm>
          <a:prstGeom prst="rect">
            <a:avLst/>
          </a:prstGeom>
          <a:noFill/>
          <a:ln w="9525">
            <a:noFill/>
          </a:ln>
        </p:spPr>
        <p:txBody>
          <a:bodyPr anchor="t" anchorCtr="0"/>
          <a:p>
            <a:pPr marL="342900" indent="-342900" eaLnBrk="0" hangingPunct="0">
              <a:spcBef>
                <a:spcPts val="500"/>
              </a:spcBef>
              <a:spcAft>
                <a:spcPts val="500"/>
              </a:spcAft>
            </a:pPr>
            <a:r>
              <a:rPr lang="zh-CN" altLang="en-US" sz="2000" b="1" dirty="0" err="1">
                <a:solidFill>
                  <a:srgbClr val="FF0000"/>
                </a:solidFill>
                <a:latin typeface="黑体" panose="02010609060101010101" pitchFamily="2" charset="-122"/>
                <a:ea typeface="黑体" panose="02010609060101010101" pitchFamily="2" charset="-122"/>
              </a:rPr>
              <a:t>始终使你的工作场地保持干净来保护你自己和其他人免受伤害</a:t>
            </a:r>
            <a:r>
              <a:rPr lang="zh-CN" altLang="en-US" sz="2000" b="1">
                <a:solidFill>
                  <a:srgbClr val="FF0000"/>
                </a:solidFill>
                <a:latin typeface="黑体" panose="02010609060101010101" pitchFamily="2" charset="-122"/>
                <a:ea typeface="黑体" panose="02010609060101010101" pitchFamily="2" charset="-122"/>
              </a:rPr>
              <a:t>。</a:t>
            </a:r>
            <a:endParaRPr lang="zh-CN" altLang="en-US" sz="2000" b="1" dirty="0">
              <a:solidFill>
                <a:srgbClr val="FF0000"/>
              </a:solidFill>
              <a:latin typeface="黑体" panose="02010609060101010101" pitchFamily="2" charset="-122"/>
              <a:ea typeface="黑体" panose="02010609060101010101" pitchFamily="2" charset="-122"/>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1" name="图片 15367" descr="E:\Documents and Settings\pc261\桌面\Work Safety\01t06i103-aa1m00a000.jpg"/>
          <p:cNvPicPr>
            <a:picLocks noChangeAspect="1"/>
          </p:cNvPicPr>
          <p:nvPr/>
        </p:nvPicPr>
        <p:blipFill>
          <a:blip r:embed="rId1"/>
          <a:stretch>
            <a:fillRect/>
          </a:stretch>
        </p:blipFill>
        <p:spPr>
          <a:xfrm>
            <a:off x="1397000" y="1270000"/>
            <a:ext cx="6350000" cy="4318000"/>
          </a:xfrm>
          <a:prstGeom prst="rect">
            <a:avLst/>
          </a:prstGeom>
          <a:noFill/>
          <a:ln w="9525">
            <a:noFill/>
          </a:ln>
        </p:spPr>
      </p:pic>
      <p:sp>
        <p:nvSpPr>
          <p:cNvPr id="10242" name="副标题 15362"/>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在车间内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10243" name="矩形 15364"/>
          <p:cNvSpPr/>
          <p:nvPr/>
        </p:nvSpPr>
        <p:spPr>
          <a:xfrm>
            <a:off x="1143000" y="6019800"/>
            <a:ext cx="6618288" cy="304800"/>
          </a:xfrm>
          <a:prstGeom prst="rect">
            <a:avLst/>
          </a:prstGeom>
          <a:noFill/>
          <a:ln w="9525">
            <a:noFill/>
          </a:ln>
        </p:spPr>
        <p:txBody>
          <a:bodyPr anchor="t" anchorCtr="0"/>
          <a:p>
            <a:pPr marL="342900" indent="-342900" eaLnBrk="0" hangingPunct="0">
              <a:spcBef>
                <a:spcPts val="500"/>
              </a:spcBef>
              <a:spcAft>
                <a:spcPts val="500"/>
              </a:spcAft>
            </a:pPr>
            <a:r>
              <a:rPr lang="ja-JP" altLang="en-US" sz="2000" b="1" dirty="0">
                <a:solidFill>
                  <a:srgbClr val="FF0000"/>
                </a:solidFill>
                <a:latin typeface="黑体" panose="02010609060101010101" pitchFamily="2" charset="-122"/>
                <a:ea typeface="黑体" panose="02010609060101010101" pitchFamily="2" charset="-122"/>
              </a:rPr>
              <a:t>使用工具工作时，遵守如下的预防措施来防止发生伤害</a:t>
            </a:r>
            <a:r>
              <a:rPr lang="zh-CN" altLang="ja-JP" sz="2000" b="1" dirty="0">
                <a:solidFill>
                  <a:srgbClr val="FF0000"/>
                </a:solidFill>
                <a:latin typeface="黑体" panose="02010609060101010101" pitchFamily="2" charset="-122"/>
                <a:ea typeface="黑体" panose="02010609060101010101" pitchFamily="2" charset="-122"/>
              </a:rPr>
              <a:t>。</a:t>
            </a:r>
            <a:endParaRPr lang="zh-CN" altLang="ja-JP" sz="2000" b="1" dirty="0">
              <a:solidFill>
                <a:srgbClr val="FF0000"/>
              </a:solidFill>
              <a:latin typeface="黑体" panose="02010609060101010101" pitchFamily="2" charset="-122"/>
              <a:ea typeface="黑体" panose="02010609060101010101" pitchFamily="2" charset="-122"/>
            </a:endParaRPr>
          </a:p>
        </p:txBody>
      </p:sp>
      <p:sp>
        <p:nvSpPr>
          <p:cNvPr id="10245"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副标题 1741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0066FF"/>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0066FF"/>
                </a:solidFill>
                <a:latin typeface="Arial" panose="020B0604020202020204" pitchFamily="34" charset="0"/>
                <a:ea typeface="黑体" panose="02010609060101010101" pitchFamily="2" charset="-122"/>
                <a:cs typeface="+mn-cs"/>
              </a:rPr>
              <a:t>·</a:t>
            </a:r>
            <a:r>
              <a:rPr lang="ja-JP" altLang="en-US" sz="1400" b="1" kern="1200" baseline="0" dirty="0">
                <a:solidFill>
                  <a:srgbClr val="0066FF"/>
                </a:solidFill>
                <a:latin typeface="黑体" panose="02010609060101010101" pitchFamily="2" charset="-122"/>
                <a:ea typeface="黑体" panose="02010609060101010101" pitchFamily="2" charset="-122"/>
                <a:cs typeface="+mn-cs"/>
              </a:rPr>
              <a:t>防火</a:t>
            </a:r>
            <a:endParaRPr lang="en-US" altLang="ja-JP" sz="1400" b="1" kern="1200" baseline="0" dirty="0">
              <a:solidFill>
                <a:srgbClr val="0066FF"/>
              </a:solidFill>
              <a:latin typeface="黑体" panose="02010609060101010101" pitchFamily="2" charset="-122"/>
              <a:ea typeface="黑体" panose="02010609060101010101" pitchFamily="2" charset="-122"/>
              <a:cs typeface="+mn-cs"/>
            </a:endParaRPr>
          </a:p>
        </p:txBody>
      </p:sp>
      <p:sp>
        <p:nvSpPr>
          <p:cNvPr id="12290" name="文本框 17411"/>
          <p:cNvSpPr txBox="1"/>
          <p:nvPr/>
        </p:nvSpPr>
        <p:spPr>
          <a:xfrm>
            <a:off x="1258888" y="6019800"/>
            <a:ext cx="7275512" cy="398463"/>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技术员的工作环境特殊要求，一定确保工作环境无明火出现。</a:t>
            </a:r>
            <a:endParaRPr lang="zh-CN" altLang="en-US" sz="2000" dirty="0">
              <a:latin typeface="黑体" panose="02010609060101010101" pitchFamily="2" charset="-122"/>
              <a:ea typeface="黑体" panose="02010609060101010101" pitchFamily="2" charset="-122"/>
            </a:endParaRPr>
          </a:p>
        </p:txBody>
      </p:sp>
      <p:pic>
        <p:nvPicPr>
          <p:cNvPr id="12291" name="图片 17414" descr="C:\WINDOWS\Desktop\TEAM21\IMAGE\Techinician\04\04-05.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2293"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7" name="图片 19463" descr="E:\Documents and Settings\pc261\桌面\Work Safety\01t06i104-aa1m00a000.jpg"/>
          <p:cNvPicPr>
            <a:picLocks noChangeAspect="1"/>
          </p:cNvPicPr>
          <p:nvPr/>
        </p:nvPicPr>
        <p:blipFill>
          <a:blip r:embed="rId1"/>
          <a:stretch>
            <a:fillRect/>
          </a:stretch>
        </p:blipFill>
        <p:spPr>
          <a:xfrm>
            <a:off x="1397000" y="1270000"/>
            <a:ext cx="6350000" cy="4318000"/>
          </a:xfrm>
          <a:prstGeom prst="rect">
            <a:avLst/>
          </a:prstGeom>
          <a:noFill/>
          <a:ln w="9525">
            <a:noFill/>
          </a:ln>
        </p:spPr>
      </p:pic>
      <p:sp>
        <p:nvSpPr>
          <p:cNvPr id="14338" name="副标题 1945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防火</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14340"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18415" y="98425"/>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副标题 21506"/>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电气设备安全措施</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pic>
        <p:nvPicPr>
          <p:cNvPr id="16386" name="图片 21509" descr="C:\WINDOWS\Desktop\TEAM21\IMAGE\Techinician\04\04-07.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6388"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sp>
        <p:nvSpPr>
          <p:cNvPr id="16389" name="文本框 17411"/>
          <p:cNvSpPr txBox="1"/>
          <p:nvPr/>
        </p:nvSpPr>
        <p:spPr>
          <a:xfrm>
            <a:off x="812800" y="5922963"/>
            <a:ext cx="7721600" cy="398462"/>
          </a:xfrm>
          <a:prstGeom prst="rect">
            <a:avLst/>
          </a:prstGeom>
          <a:noFill/>
          <a:ln w="9525">
            <a:noFill/>
          </a:ln>
        </p:spPr>
        <p:txBody>
          <a:bodyPr wrap="square" anchor="t" anchorCtr="0">
            <a:spAutoFit/>
          </a:bodyPr>
          <a:p>
            <a:pPr eaLnBrk="0" hangingPunct="0">
              <a:spcBef>
                <a:spcPct val="50000"/>
              </a:spcBef>
            </a:pPr>
            <a:r>
              <a:rPr lang="zh-CN" altLang="en-US" sz="2000" dirty="0">
                <a:latin typeface="黑体" panose="02010609060101010101" pitchFamily="2" charset="-122"/>
                <a:ea typeface="黑体" panose="02010609060101010101" pitchFamily="2" charset="-122"/>
              </a:rPr>
              <a:t>车间的工作电压等问题，要求使用完毕后必须关闭相应设备开关。</a:t>
            </a:r>
            <a:endParaRPr lang="zh-CN" altLang="en-US" sz="2000" dirty="0">
              <a:latin typeface="黑体" panose="02010609060101010101" pitchFamily="2" charset="-122"/>
              <a:ea typeface="黑体" panose="02010609060101010101" pitchFamily="2" charset="-122"/>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副标题 23554"/>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电气设备安全措施</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pic>
        <p:nvPicPr>
          <p:cNvPr id="18434" name="图片 23557" descr="C:\WINDOWS\Desktop\TEAM21\IMAGE\Techinician\04\04-08.JPG"/>
          <p:cNvPicPr>
            <a:picLocks noChangeAspect="1"/>
          </p:cNvPicPr>
          <p:nvPr/>
        </p:nvPicPr>
        <p:blipFill>
          <a:blip r:embed="rId1"/>
          <a:stretch>
            <a:fillRect/>
          </a:stretch>
        </p:blipFill>
        <p:spPr>
          <a:xfrm>
            <a:off x="1395413" y="1270000"/>
            <a:ext cx="6351587" cy="4318000"/>
          </a:xfrm>
          <a:prstGeom prst="rect">
            <a:avLst/>
          </a:prstGeom>
          <a:noFill/>
          <a:ln w="9525">
            <a:noFill/>
          </a:ln>
        </p:spPr>
      </p:pic>
      <p:sp>
        <p:nvSpPr>
          <p:cNvPr id="18436"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25606" descr="E:\Documents and Settings\pc261\桌面\Work Safety\01t06i106-topm00a000.jpg"/>
          <p:cNvPicPr>
            <a:picLocks noChangeAspect="1"/>
          </p:cNvPicPr>
          <p:nvPr/>
        </p:nvPicPr>
        <p:blipFill>
          <a:blip r:embed="rId1"/>
          <a:stretch>
            <a:fillRect/>
          </a:stretch>
        </p:blipFill>
        <p:spPr>
          <a:xfrm>
            <a:off x="1395413" y="1270000"/>
            <a:ext cx="6348412" cy="4316413"/>
          </a:xfrm>
          <a:prstGeom prst="rect">
            <a:avLst/>
          </a:prstGeom>
          <a:noFill/>
          <a:ln w="9525">
            <a:noFill/>
          </a:ln>
        </p:spPr>
      </p:pic>
      <p:sp>
        <p:nvSpPr>
          <p:cNvPr id="20482" name="副标题 25602"/>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险情报告</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20484"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2" name="组合 1"/>
          <p:cNvGrpSpPr/>
          <p:nvPr/>
        </p:nvGrpSpPr>
        <p:grpSpPr>
          <a:xfrm>
            <a:off x="26035" y="0"/>
            <a:ext cx="2297430" cy="796290"/>
            <a:chOff x="41" y="0"/>
            <a:chExt cx="3618" cy="1254"/>
          </a:xfrm>
        </p:grpSpPr>
        <p:sp>
          <p:nvSpPr>
            <p:cNvPr id="4"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6" name="图片 5" descr="38742570_1"/>
            <p:cNvPicPr>
              <a:picLocks noChangeAspect="1"/>
            </p:cNvPicPr>
            <p:nvPr/>
          </p:nvPicPr>
          <p:blipFill>
            <a:blip r:embed="rId2"/>
            <a:stretch>
              <a:fillRect/>
            </a:stretch>
          </p:blipFill>
          <p:spPr>
            <a:xfrm>
              <a:off x="41" y="0"/>
              <a:ext cx="1255" cy="1255"/>
            </a:xfrm>
            <a:prstGeom prst="rect">
              <a:avLst/>
            </a:prstGeom>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12296" descr="E:\Documents and Settings\pc261\桌面\Work Safety\01t06i102-topm00a000.jpg"/>
          <p:cNvPicPr>
            <a:picLocks noChangeAspect="1"/>
          </p:cNvPicPr>
          <p:nvPr/>
        </p:nvPicPr>
        <p:blipFill>
          <a:blip r:embed="rId1"/>
          <a:stretch>
            <a:fillRect/>
          </a:stretch>
        </p:blipFill>
        <p:spPr>
          <a:xfrm>
            <a:off x="1397000" y="1270000"/>
            <a:ext cx="6350000" cy="4318000"/>
          </a:xfrm>
          <a:prstGeom prst="rect">
            <a:avLst/>
          </a:prstGeom>
          <a:noFill/>
          <a:ln w="9525">
            <a:noFill/>
          </a:ln>
        </p:spPr>
      </p:pic>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工作着装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6148" name="标题 1"/>
          <p:cNvSpPr>
            <a:spLocks noGrp="1"/>
          </p:cNvSpPr>
          <p:nvPr>
            <p:ph type="ctrTitle"/>
          </p:nvPr>
        </p:nvSpPr>
        <p:spPr/>
        <p:txBody>
          <a:bodyPr anchor="b" anchorCtr="0"/>
          <a:p>
            <a:pPr defTabSz="914400">
              <a:buClrTx/>
              <a:buSzTx/>
              <a:buFontTx/>
              <a:buNone/>
            </a:pPr>
            <a:endParaRPr lang="zh-CN" altLang="en-US" kern="1200" baseline="0">
              <a:latin typeface="+mj-lt"/>
              <a:ea typeface="+mj-ea"/>
              <a:cs typeface="+mj-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2"/>
            <a:stretch>
              <a:fillRect/>
            </a:stretch>
          </p:blipFill>
          <p:spPr>
            <a:xfrm>
              <a:off x="41" y="0"/>
              <a:ext cx="1255" cy="1255"/>
            </a:xfrm>
            <a:prstGeom prst="rect">
              <a:avLst/>
            </a:prstGeom>
          </p:spPr>
        </p:pic>
      </p:grpSp>
      <p:sp>
        <p:nvSpPr>
          <p:cNvPr id="2" name="文本框 1"/>
          <p:cNvSpPr txBox="1"/>
          <p:nvPr/>
        </p:nvSpPr>
        <p:spPr>
          <a:xfrm>
            <a:off x="0" y="5679440"/>
            <a:ext cx="9067800" cy="1198880"/>
          </a:xfrm>
          <a:prstGeom prst="rect">
            <a:avLst/>
          </a:prstGeom>
          <a:noFill/>
        </p:spPr>
        <p:txBody>
          <a:bodyPr wrap="square" rtlCol="0" anchor="t">
            <a:spAutoFit/>
          </a:bodyPr>
          <a:p>
            <a:pPr lvl="0" indent="0"/>
            <a:r>
              <a:rPr lang="zh-CN" altLang="en-US" dirty="0">
                <a:latin typeface="黑体" panose="02010609060101010101" pitchFamily="2" charset="-122"/>
                <a:ea typeface="黑体" panose="02010609060101010101" pitchFamily="2" charset="-122"/>
                <a:sym typeface="+mn-ea"/>
              </a:rPr>
              <a:t>为防止事故的发生，工作服必须结实、合身，以便于工作。为防止工作时损坏汽车，不要暴露工作服的带子、扣、纽扣防止受伤或烧伤的安全措施是不要裸露皮肤。</a:t>
            </a:r>
            <a:endParaRPr lang="zh-CN" altLang="en-US" dirty="0">
              <a:latin typeface="黑体" panose="02010609060101010101" pitchFamily="2" charset="-122"/>
              <a:ea typeface="黑体" panose="02010609060101010101" pitchFamily="2"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工作着装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2" name="图片 1"/>
          <p:cNvPicPr>
            <a:picLocks noChangeAspect="1"/>
          </p:cNvPicPr>
          <p:nvPr/>
        </p:nvPicPr>
        <p:blipFill>
          <a:blip r:embed="rId2"/>
          <a:stretch>
            <a:fillRect/>
          </a:stretch>
        </p:blipFill>
        <p:spPr>
          <a:xfrm>
            <a:off x="161925" y="1088390"/>
            <a:ext cx="4794250" cy="2717800"/>
          </a:xfrm>
          <a:prstGeom prst="rect">
            <a:avLst/>
          </a:prstGeom>
        </p:spPr>
      </p:pic>
      <p:pic>
        <p:nvPicPr>
          <p:cNvPr id="3" name="图片 2"/>
          <p:cNvPicPr>
            <a:picLocks noChangeAspect="1"/>
          </p:cNvPicPr>
          <p:nvPr/>
        </p:nvPicPr>
        <p:blipFill>
          <a:blip r:embed="rId3"/>
          <a:stretch>
            <a:fillRect/>
          </a:stretch>
        </p:blipFill>
        <p:spPr>
          <a:xfrm>
            <a:off x="4977130" y="1088390"/>
            <a:ext cx="4014470" cy="2712085"/>
          </a:xfrm>
          <a:prstGeom prst="rect">
            <a:avLst/>
          </a:prstGeom>
        </p:spPr>
      </p:pic>
      <p:sp>
        <p:nvSpPr>
          <p:cNvPr id="4" name="文本框 3"/>
          <p:cNvSpPr txBox="1"/>
          <p:nvPr/>
        </p:nvSpPr>
        <p:spPr>
          <a:xfrm>
            <a:off x="492760" y="4376420"/>
            <a:ext cx="8422640" cy="5101590"/>
          </a:xfrm>
          <a:prstGeom prst="rect">
            <a:avLst/>
          </a:prstGeom>
          <a:noFill/>
        </p:spPr>
        <p:txBody>
          <a:bodyPr wrap="square" rtlCol="0">
            <a:noAutofit/>
          </a:bodyPr>
          <a:p>
            <a:r>
              <a:rPr lang="en-US" altLang="zh-CN"/>
              <a:t>      </a:t>
            </a:r>
            <a:r>
              <a:rPr lang="en-US" altLang="zh-CN">
                <a:latin typeface="微软雅黑" panose="020B0503020204020204" charset="-122"/>
                <a:ea typeface="微软雅黑" panose="020B0503020204020204" charset="-122"/>
                <a:cs typeface="微软雅黑" panose="020B0503020204020204" charset="-122"/>
              </a:rPr>
              <a:t> </a:t>
            </a:r>
            <a:r>
              <a:rPr lang="zh-CN" altLang="en-US">
                <a:latin typeface="微软雅黑" panose="020B0503020204020204" charset="-122"/>
                <a:ea typeface="微软雅黑" panose="020B0503020204020204" charset="-122"/>
                <a:cs typeface="微软雅黑" panose="020B0503020204020204" charset="-122"/>
              </a:rPr>
              <a:t>当工作环境存在损伤眼睛的风险时，就要戴上安全眼镜，对眼睛进行保护。为了对眼睛进行足够的保护，安全眼镜的镜片要用安全玻璃制成，还要对眼部侧面进行防护。普通眼镜不能对眼睛提供足够的防护，因此，普通眼镜不能作为安全眼镜使用。在车间里带普通眼镜时，应该配上侧面护罩。</a:t>
            </a:r>
            <a:endParaRPr lang="zh-CN" altLang="en-US">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ja-JP" altLang="en-US" sz="1400" b="1" kern="1200" baseline="0" dirty="0">
                <a:solidFill>
                  <a:srgbClr val="FF0000"/>
                </a:solidFill>
                <a:latin typeface="黑体" panose="02010609060101010101" pitchFamily="2" charset="-122"/>
                <a:ea typeface="黑体" panose="02010609060101010101" pitchFamily="2" charset="-122"/>
                <a:cs typeface="+mn-cs"/>
              </a:rPr>
              <a:t>工作着装</a:t>
            </a:r>
            <a:endParaRPr lang="ja-JP" altLang="en-US"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sp>
        <p:nvSpPr>
          <p:cNvPr id="2" name="文本框 1"/>
          <p:cNvSpPr txBox="1"/>
          <p:nvPr/>
        </p:nvSpPr>
        <p:spPr>
          <a:xfrm>
            <a:off x="0" y="5679440"/>
            <a:ext cx="9067800" cy="1198880"/>
          </a:xfrm>
          <a:prstGeom prst="rect">
            <a:avLst/>
          </a:prstGeom>
          <a:noFill/>
        </p:spPr>
        <p:txBody>
          <a:bodyPr wrap="square" rtlCol="0" anchor="t">
            <a:spAutoFit/>
          </a:bodyPr>
          <a:p>
            <a:pPr lvl="0" indent="0"/>
            <a:r>
              <a:rPr lang="zh-CN" altLang="en-US" dirty="0">
                <a:latin typeface="黑体" panose="02010609060101010101" pitchFamily="2" charset="-122"/>
                <a:ea typeface="黑体" panose="02010609060101010101" pitchFamily="2" charset="-122"/>
                <a:sym typeface="+mn-ea"/>
              </a:rPr>
              <a:t>工作时要穿安全鞋。因为穿着凉鞋或运动鞋危险，易摔倒并因此降低工作效率。他们还能使穿戴者容易因为偶然掉落的物体而受到伤害。</a:t>
            </a:r>
            <a:endParaRPr lang="zh-CN" altLang="en-US" dirty="0">
              <a:latin typeface="黑体" panose="02010609060101010101" pitchFamily="2" charset="-122"/>
              <a:ea typeface="黑体" panose="02010609060101010101" pitchFamily="2" charset="-122"/>
              <a:sym typeface="+mn-ea"/>
            </a:endParaRPr>
          </a:p>
        </p:txBody>
      </p:sp>
      <p:pic>
        <p:nvPicPr>
          <p:cNvPr id="3" name="图片 2"/>
          <p:cNvPicPr>
            <a:picLocks noChangeAspect="1"/>
          </p:cNvPicPr>
          <p:nvPr/>
        </p:nvPicPr>
        <p:blipFill>
          <a:blip r:embed="rId2"/>
          <a:stretch>
            <a:fillRect/>
          </a:stretch>
        </p:blipFill>
        <p:spPr>
          <a:xfrm>
            <a:off x="566420" y="953770"/>
            <a:ext cx="8314055" cy="36150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工作防护</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sp>
        <p:nvSpPr>
          <p:cNvPr id="2" name="文本框 1"/>
          <p:cNvSpPr txBox="1"/>
          <p:nvPr/>
        </p:nvSpPr>
        <p:spPr>
          <a:xfrm>
            <a:off x="71120" y="5004435"/>
            <a:ext cx="9067800" cy="1568450"/>
          </a:xfrm>
          <a:prstGeom prst="rect">
            <a:avLst/>
          </a:prstGeom>
          <a:noFill/>
        </p:spPr>
        <p:txBody>
          <a:bodyPr wrap="square" rtlCol="0" anchor="t">
            <a:spAutoFit/>
          </a:bodyPr>
          <a:p>
            <a:pPr lvl="0" indent="0"/>
            <a:r>
              <a:rPr lang="zh-CN" altLang="en-US" dirty="0">
                <a:latin typeface="黑体" panose="02010609060101010101" pitchFamily="2" charset="-122"/>
                <a:ea typeface="黑体" panose="02010609060101010101" pitchFamily="2" charset="-122"/>
                <a:sym typeface="+mn-ea"/>
              </a:rPr>
              <a:t>不论是暴露在有毒气体中还是过量尘埃中，都要带上呼吸器或呼吸面罩。用清洗剂清洗零件部件和喷漆时是最常见的需要带上呼吸面罩进行的作业。处理吸附了灰尘的部件或有害物质时，也一定要带高效呼吸面罩。</a:t>
            </a:r>
            <a:endParaRPr lang="zh-CN" altLang="en-US" dirty="0">
              <a:latin typeface="黑体" panose="02010609060101010101" pitchFamily="2" charset="-122"/>
              <a:ea typeface="黑体" panose="02010609060101010101" pitchFamily="2" charset="-122"/>
              <a:sym typeface="+mn-ea"/>
            </a:endParaRPr>
          </a:p>
        </p:txBody>
      </p:sp>
      <p:pic>
        <p:nvPicPr>
          <p:cNvPr id="4" name="图片 3"/>
          <p:cNvPicPr>
            <a:picLocks noChangeAspect="1"/>
          </p:cNvPicPr>
          <p:nvPr/>
        </p:nvPicPr>
        <p:blipFill>
          <a:blip r:embed="rId2"/>
          <a:stretch>
            <a:fillRect/>
          </a:stretch>
        </p:blipFill>
        <p:spPr>
          <a:xfrm>
            <a:off x="1466215" y="908685"/>
            <a:ext cx="6306185" cy="382333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工作防护</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sp>
        <p:nvSpPr>
          <p:cNvPr id="2" name="文本框 1"/>
          <p:cNvSpPr txBox="1"/>
          <p:nvPr/>
        </p:nvSpPr>
        <p:spPr>
          <a:xfrm>
            <a:off x="71120" y="5004435"/>
            <a:ext cx="9067800" cy="1198880"/>
          </a:xfrm>
          <a:prstGeom prst="rect">
            <a:avLst/>
          </a:prstGeom>
          <a:noFill/>
        </p:spPr>
        <p:txBody>
          <a:bodyPr wrap="square" rtlCol="0" anchor="t">
            <a:spAutoFit/>
          </a:bodyPr>
          <a:p>
            <a:pPr lvl="0" indent="0"/>
            <a:r>
              <a:rPr lang="zh-CN" altLang="en-US" dirty="0">
                <a:latin typeface="黑体" panose="02010609060101010101" pitchFamily="2" charset="-122"/>
                <a:ea typeface="黑体" panose="02010609060101010101" pitchFamily="2" charset="-122"/>
                <a:sym typeface="+mn-ea"/>
              </a:rPr>
              <a:t>在噪声级很高的环境里时间过长，会导致听力下降甚至丧失。气动扳手、发动机带负荷运转、汽车在封闭空间里运转，都会产生恼人并有害的噪声。在经常有噪声的环境里，应该带上耳罩或耳塞。</a:t>
            </a:r>
            <a:endParaRPr lang="zh-CN" altLang="en-US" dirty="0">
              <a:latin typeface="黑体" panose="02010609060101010101" pitchFamily="2" charset="-122"/>
              <a:ea typeface="黑体" panose="02010609060101010101" pitchFamily="2" charset="-122"/>
              <a:sym typeface="+mn-ea"/>
            </a:endParaRPr>
          </a:p>
        </p:txBody>
      </p:sp>
      <p:pic>
        <p:nvPicPr>
          <p:cNvPr id="3" name="图片 2"/>
          <p:cNvPicPr>
            <a:picLocks noChangeAspect="1"/>
          </p:cNvPicPr>
          <p:nvPr/>
        </p:nvPicPr>
        <p:blipFill>
          <a:blip r:embed="rId2"/>
          <a:stretch>
            <a:fillRect/>
          </a:stretch>
        </p:blipFill>
        <p:spPr>
          <a:xfrm>
            <a:off x="1241425" y="1223645"/>
            <a:ext cx="7017385" cy="33223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副标题 12290"/>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·重物搬运</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sp>
        <p:nvSpPr>
          <p:cNvPr id="2" name="文本框 1"/>
          <p:cNvSpPr txBox="1"/>
          <p:nvPr/>
        </p:nvSpPr>
        <p:spPr>
          <a:xfrm>
            <a:off x="69850" y="1134110"/>
            <a:ext cx="4949190" cy="3417570"/>
          </a:xfrm>
          <a:prstGeom prst="rect">
            <a:avLst/>
          </a:prstGeom>
          <a:noFill/>
        </p:spPr>
        <p:txBody>
          <a:bodyPr wrap="square" rtlCol="0" anchor="t">
            <a:noAutofit/>
          </a:bodyPr>
          <a:p>
            <a:pPr lvl="0" indent="0"/>
            <a:endParaRPr lang="zh-CN" altLang="en-US" dirty="0">
              <a:latin typeface="黑体" panose="02010609060101010101" pitchFamily="2" charset="-122"/>
              <a:ea typeface="黑体" panose="02010609060101010101" pitchFamily="2" charset="-122"/>
              <a:sym typeface="+mn-ea"/>
            </a:endParaRPr>
          </a:p>
          <a:p>
            <a:pPr lvl="0" indent="0"/>
            <a:r>
              <a:rPr lang="zh-CN" altLang="en-US" dirty="0">
                <a:latin typeface="黑体" panose="02010609060101010101" pitchFamily="2" charset="-122"/>
                <a:ea typeface="黑体" panose="02010609060101010101" pitchFamily="2" charset="-122"/>
                <a:sym typeface="+mn-ea"/>
              </a:rPr>
              <a:t>只能举升和搬运那些在个人能力范围内的重物，对搬运物品的尺寸和质量没有把握时，应该要找人帮忙。体积很小、很紧凑的零部件有时也会很重，或者不好平衡。在举升和搬运物品前先要考虑如何进行举升和搬运。</a:t>
            </a:r>
            <a:endParaRPr lang="zh-CN" altLang="en-US" dirty="0">
              <a:latin typeface="黑体" panose="02010609060101010101" pitchFamily="2" charset="-122"/>
              <a:ea typeface="黑体" panose="02010609060101010101" pitchFamily="2" charset="-122"/>
              <a:sym typeface="+mn-ea"/>
            </a:endParaRPr>
          </a:p>
        </p:txBody>
      </p:sp>
      <p:pic>
        <p:nvPicPr>
          <p:cNvPr id="4" name="图片 3"/>
          <p:cNvPicPr>
            <a:picLocks noChangeAspect="1"/>
          </p:cNvPicPr>
          <p:nvPr/>
        </p:nvPicPr>
        <p:blipFill>
          <a:blip r:embed="rId2"/>
          <a:stretch>
            <a:fillRect/>
          </a:stretch>
        </p:blipFill>
        <p:spPr>
          <a:xfrm>
            <a:off x="5609590" y="900430"/>
            <a:ext cx="3449320" cy="3292475"/>
          </a:xfrm>
          <a:prstGeom prst="rect">
            <a:avLst/>
          </a:prstGeom>
        </p:spPr>
      </p:pic>
      <p:sp>
        <p:nvSpPr>
          <p:cNvPr id="6" name="文本框 5"/>
          <p:cNvSpPr txBox="1"/>
          <p:nvPr/>
        </p:nvSpPr>
        <p:spPr>
          <a:xfrm>
            <a:off x="-22860" y="4030345"/>
            <a:ext cx="9166225" cy="2889250"/>
          </a:xfrm>
          <a:prstGeom prst="rect">
            <a:avLst/>
          </a:prstGeom>
          <a:noFill/>
        </p:spPr>
        <p:txBody>
          <a:bodyPr wrap="square" rtlCol="0" anchor="t">
            <a:noAutofit/>
          </a:bodyPr>
          <a:p>
            <a:r>
              <a:rPr lang="zh-CN" altLang="en-US" sz="1800"/>
              <a:t>（1）双脚要靠近搬运的物体，这样有利于在搬起物体时保持身体平衡。（2）尽量使背部和肘部保持伸直，弯曲双膝，将双手放到能够牢牢抓住物品的最佳位置。（3）如果物品装在纸箱内，一定要确认箱子是结实的。旧的、潮湿的和封闭不良的纸箱很容易被撕烂，其中的物品就会掉落。（4）双手要抓牢物品或容器，在抬起物品移动时，不要再改变手的位置。（5）将物品靠近身体，通过伸直双腿举起物品，要利用双腿的肌肉，而不要用背部的肌肉。（6）不要通过扭转身体来改变移动方向，一定要转动包括双脚在内的整个身体。（7）将物品放到货架或柜台上时，不要向前弯曲身体，应将物品的边缘先放在货架上，然后向前推重物，注意不要将手指夹住。（8）在放下重物时，弯曲膝盖，但要挺直背部，不要向前弯曲身体，否则会拉伤背部肌肉。（9）将重物放到地面上时，应将物品放在木头垫块上，以保护手指免受损伤。</a:t>
            </a:r>
            <a:endParaRPr lang="zh-CN"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zh-CN" altLang="ja-JP" sz="1400" b="1" kern="1200" baseline="0" dirty="0">
                <a:solidFill>
                  <a:srgbClr val="FF0000"/>
                </a:solidFill>
                <a:latin typeface="黑体" panose="02010609060101010101" pitchFamily="2" charset="-122"/>
                <a:ea typeface="黑体" panose="02010609060101010101" pitchFamily="2" charset="-122"/>
                <a:cs typeface="+mn-cs"/>
              </a:rPr>
              <a:t>工具使用</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8197" name="矩形 2"/>
          <p:cNvSpPr/>
          <p:nvPr/>
        </p:nvSpPr>
        <p:spPr>
          <a:xfrm>
            <a:off x="957263" y="6497638"/>
            <a:ext cx="7419975" cy="415925"/>
          </a:xfrm>
          <a:prstGeom prst="rect">
            <a:avLst/>
          </a:prstGeom>
          <a:noFill/>
          <a:ln w="9525">
            <a:noFill/>
          </a:ln>
        </p:spPr>
        <p:txBody>
          <a:bodyPr anchor="t" anchorCtr="0"/>
          <a:p>
            <a:pPr marL="342900" indent="-342900" algn="ctr" eaLnBrk="0" hangingPunct="0">
              <a:spcBef>
                <a:spcPts val="500"/>
              </a:spcBef>
              <a:spcAft>
                <a:spcPts val="500"/>
              </a:spcAft>
            </a:pPr>
            <a:r>
              <a:rPr lang="zh-CN" altLang="en-US" sz="2000" b="1" dirty="0" err="1">
                <a:solidFill>
                  <a:srgbClr val="FF0000"/>
                </a:solidFill>
                <a:latin typeface="黑体" panose="02010609060101010101" pitchFamily="2" charset="-122"/>
                <a:ea typeface="黑体" panose="02010609060101010101" pitchFamily="2" charset="-122"/>
              </a:rPr>
              <a:t>正确选用工具，使用工具。避免人身伤亡和损坏工具。</a:t>
            </a:r>
            <a:endParaRPr lang="zh-CN" altLang="en-US" sz="2000" b="1" dirty="0">
              <a:solidFill>
                <a:srgbClr val="FF0000"/>
              </a:solidFill>
              <a:latin typeface="黑体" panose="02010609060101010101" pitchFamily="2" charset="-122"/>
              <a:ea typeface="黑体" panose="02010609060101010101" pitchFamily="2" charset="-122"/>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2" name="图片 1"/>
          <p:cNvPicPr>
            <a:picLocks noChangeAspect="1"/>
          </p:cNvPicPr>
          <p:nvPr/>
        </p:nvPicPr>
        <p:blipFill>
          <a:blip r:embed="rId2"/>
          <a:stretch>
            <a:fillRect/>
          </a:stretch>
        </p:blipFill>
        <p:spPr>
          <a:xfrm>
            <a:off x="197485" y="970280"/>
            <a:ext cx="3559810" cy="2878455"/>
          </a:xfrm>
          <a:prstGeom prst="rect">
            <a:avLst/>
          </a:prstGeom>
        </p:spPr>
      </p:pic>
      <p:pic>
        <p:nvPicPr>
          <p:cNvPr id="3" name="图片 2"/>
          <p:cNvPicPr>
            <a:picLocks noChangeAspect="1"/>
          </p:cNvPicPr>
          <p:nvPr/>
        </p:nvPicPr>
        <p:blipFill>
          <a:blip r:embed="rId3"/>
          <a:stretch>
            <a:fillRect/>
          </a:stretch>
        </p:blipFill>
        <p:spPr>
          <a:xfrm>
            <a:off x="3862705" y="908685"/>
            <a:ext cx="5052695" cy="2908935"/>
          </a:xfrm>
          <a:prstGeom prst="rect">
            <a:avLst/>
          </a:prstGeom>
        </p:spPr>
      </p:pic>
      <p:pic>
        <p:nvPicPr>
          <p:cNvPr id="4" name="图片 3"/>
          <p:cNvPicPr>
            <a:picLocks noChangeAspect="1"/>
          </p:cNvPicPr>
          <p:nvPr/>
        </p:nvPicPr>
        <p:blipFill>
          <a:blip r:embed="rId4"/>
          <a:stretch>
            <a:fillRect/>
          </a:stretch>
        </p:blipFill>
        <p:spPr>
          <a:xfrm>
            <a:off x="3862705" y="3984625"/>
            <a:ext cx="2663825" cy="1133475"/>
          </a:xfrm>
          <a:prstGeom prst="rect">
            <a:avLst/>
          </a:prstGeom>
        </p:spPr>
      </p:pic>
      <p:pic>
        <p:nvPicPr>
          <p:cNvPr id="6" name="图片 5"/>
          <p:cNvPicPr>
            <a:picLocks noChangeAspect="1"/>
          </p:cNvPicPr>
          <p:nvPr/>
        </p:nvPicPr>
        <p:blipFill>
          <a:blip r:embed="rId5"/>
          <a:stretch>
            <a:fillRect/>
          </a:stretch>
        </p:blipFill>
        <p:spPr>
          <a:xfrm>
            <a:off x="167640" y="3968750"/>
            <a:ext cx="3589655" cy="2353310"/>
          </a:xfrm>
          <a:prstGeom prst="rect">
            <a:avLst/>
          </a:prstGeom>
        </p:spPr>
      </p:pic>
      <p:pic>
        <p:nvPicPr>
          <p:cNvPr id="7" name="图片 6"/>
          <p:cNvPicPr>
            <a:picLocks noChangeAspect="1"/>
          </p:cNvPicPr>
          <p:nvPr/>
        </p:nvPicPr>
        <p:blipFill>
          <a:blip r:embed="rId6"/>
          <a:stretch>
            <a:fillRect/>
          </a:stretch>
        </p:blipFill>
        <p:spPr>
          <a:xfrm>
            <a:off x="3896995" y="5184140"/>
            <a:ext cx="2584450" cy="1185545"/>
          </a:xfrm>
          <a:prstGeom prst="rect">
            <a:avLst/>
          </a:prstGeom>
        </p:spPr>
      </p:pic>
      <p:pic>
        <p:nvPicPr>
          <p:cNvPr id="10" name="图片 9"/>
          <p:cNvPicPr>
            <a:picLocks noChangeAspect="1"/>
          </p:cNvPicPr>
          <p:nvPr/>
        </p:nvPicPr>
        <p:blipFill>
          <a:blip r:embed="rId7"/>
          <a:stretch>
            <a:fillRect/>
          </a:stretch>
        </p:blipFill>
        <p:spPr>
          <a:xfrm>
            <a:off x="6732270" y="3984625"/>
            <a:ext cx="1864360" cy="23837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副标题 9218"/>
          <p:cNvSpPr>
            <a:spLocks noGrp="1"/>
          </p:cNvSpPr>
          <p:nvPr>
            <p:ph type="subTitle" idx="1"/>
          </p:nvPr>
        </p:nvSpPr>
        <p:spPr>
          <a:xfrm>
            <a:off x="5181600" y="415925"/>
            <a:ext cx="3733800" cy="381000"/>
          </a:xfrm>
        </p:spPr>
        <p:txBody>
          <a:bodyPr anchor="t" anchorCtr="0"/>
          <a:p>
            <a:pPr algn="r" defTabSz="914400">
              <a:buClrTx/>
              <a:buSzTx/>
              <a:buFontTx/>
            </a:pPr>
            <a:r>
              <a:rPr lang="zh-CN" altLang="ja-JP" sz="1400" b="1" kern="1200" baseline="0" dirty="0">
                <a:solidFill>
                  <a:srgbClr val="FF0000"/>
                </a:solidFill>
                <a:latin typeface="黑体" panose="02010609060101010101" pitchFamily="2" charset="-122"/>
                <a:ea typeface="黑体" panose="02010609060101010101" pitchFamily="2" charset="-122"/>
                <a:cs typeface="+mn-cs"/>
              </a:rPr>
              <a:t>工作安全</a:t>
            </a:r>
            <a:r>
              <a:rPr lang="zh-CN" altLang="ja-JP" sz="1400" b="1" kern="1200" baseline="0" dirty="0">
                <a:solidFill>
                  <a:srgbClr val="FF0000"/>
                </a:solidFill>
                <a:latin typeface="Arial" panose="020B0604020202020204" pitchFamily="34" charset="0"/>
                <a:ea typeface="黑体" panose="02010609060101010101" pitchFamily="2" charset="-122"/>
                <a:cs typeface="+mn-cs"/>
              </a:rPr>
              <a:t>·</a:t>
            </a:r>
            <a:r>
              <a:rPr lang="zh-CN" altLang="ja-JP" sz="1400" b="1" kern="1200" baseline="0" dirty="0">
                <a:solidFill>
                  <a:srgbClr val="FF0000"/>
                </a:solidFill>
                <a:latin typeface="黑体" panose="02010609060101010101" pitchFamily="2" charset="-122"/>
                <a:ea typeface="黑体" panose="02010609060101010101" pitchFamily="2" charset="-122"/>
                <a:cs typeface="+mn-cs"/>
              </a:rPr>
              <a:t>工具使用</a:t>
            </a:r>
            <a:endParaRPr lang="zh-CN" altLang="ja-JP" sz="1400" b="1" kern="1200" baseline="0" dirty="0">
              <a:solidFill>
                <a:srgbClr val="FF0000"/>
              </a:solidFill>
              <a:latin typeface="黑体" panose="02010609060101010101" pitchFamily="2" charset="-122"/>
              <a:ea typeface="黑体" panose="02010609060101010101" pitchFamily="2" charset="-122"/>
              <a:cs typeface="+mn-cs"/>
            </a:endParaRPr>
          </a:p>
        </p:txBody>
      </p:sp>
      <p:sp>
        <p:nvSpPr>
          <p:cNvPr id="8197" name="矩形 2"/>
          <p:cNvSpPr/>
          <p:nvPr/>
        </p:nvSpPr>
        <p:spPr>
          <a:xfrm>
            <a:off x="957263" y="6497638"/>
            <a:ext cx="7419975" cy="415925"/>
          </a:xfrm>
          <a:prstGeom prst="rect">
            <a:avLst/>
          </a:prstGeom>
          <a:noFill/>
          <a:ln w="9525">
            <a:noFill/>
          </a:ln>
        </p:spPr>
        <p:txBody>
          <a:bodyPr anchor="t" anchorCtr="0"/>
          <a:p>
            <a:pPr marL="342900" indent="-342900" algn="ctr" eaLnBrk="0" hangingPunct="0">
              <a:spcBef>
                <a:spcPts val="500"/>
              </a:spcBef>
              <a:spcAft>
                <a:spcPts val="500"/>
              </a:spcAft>
            </a:pPr>
            <a:r>
              <a:rPr lang="zh-CN" altLang="en-US" sz="2000" b="1" dirty="0" err="1">
                <a:solidFill>
                  <a:srgbClr val="FF0000"/>
                </a:solidFill>
                <a:latin typeface="黑体" panose="02010609060101010101" pitchFamily="2" charset="-122"/>
                <a:ea typeface="黑体" panose="02010609060101010101" pitchFamily="2" charset="-122"/>
              </a:rPr>
              <a:t>正确选用工具，使用工具。避免人身伤亡和损坏工具。</a:t>
            </a:r>
            <a:endParaRPr lang="zh-CN" altLang="en-US" sz="2000" b="1" dirty="0">
              <a:solidFill>
                <a:srgbClr val="FF0000"/>
              </a:solidFill>
              <a:latin typeface="黑体" panose="02010609060101010101" pitchFamily="2" charset="-122"/>
              <a:ea typeface="黑体" panose="02010609060101010101" pitchFamily="2" charset="-122"/>
            </a:endParaRPr>
          </a:p>
        </p:txBody>
      </p:sp>
      <p:grpSp>
        <p:nvGrpSpPr>
          <p:cNvPr id="9" name="组合 8"/>
          <p:cNvGrpSpPr/>
          <p:nvPr/>
        </p:nvGrpSpPr>
        <p:grpSpPr>
          <a:xfrm>
            <a:off x="26035" y="0"/>
            <a:ext cx="2297430" cy="796290"/>
            <a:chOff x="41" y="0"/>
            <a:chExt cx="3618" cy="1254"/>
          </a:xfrm>
        </p:grpSpPr>
        <p:sp>
          <p:nvSpPr>
            <p:cNvPr id="5" name="标题 431105"/>
            <p:cNvSpPr>
              <a:spLocks noGrp="1"/>
            </p:cNvSpPr>
            <p:nvPr/>
          </p:nvSpPr>
          <p:spPr>
            <a:xfrm>
              <a:off x="1247" y="175"/>
              <a:ext cx="2412" cy="480"/>
            </a:xfrm>
            <a:prstGeom prst="rect">
              <a:avLst/>
            </a:prstGeom>
            <a:solidFill>
              <a:srgbClr val="C2FFF0"/>
            </a:solidFill>
            <a:ln w="9525">
              <a:noFill/>
            </a:ln>
          </p:spPr>
          <p:txBody>
            <a:bodyPr anchor="ctr" anchorCtr="0"/>
            <a:p>
              <a:pPr algn="ctr" eaLnBrk="0" hangingPunct="0">
                <a:buClrTx/>
                <a:buFontTx/>
              </a:pPr>
              <a:r>
                <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rPr>
                <a:t>汽车维护</a:t>
              </a:r>
              <a:endParaRPr lang="zh-CN" altLang="zh-CN" b="1" dirty="0">
                <a:gradFill>
                  <a:gsLst>
                    <a:gs pos="0">
                      <a:srgbClr val="14CD68"/>
                    </a:gs>
                    <a:gs pos="100000">
                      <a:srgbClr val="0B6E38"/>
                    </a:gs>
                  </a:gsLst>
                  <a:lin scaled="0"/>
                </a:gradFill>
                <a:latin typeface="黑体" panose="02010609060101010101" pitchFamily="2" charset="-122"/>
                <a:ea typeface="黑体" panose="02010609060101010101" pitchFamily="2" charset="-122"/>
              </a:endParaRPr>
            </a:p>
          </p:txBody>
        </p:sp>
        <p:pic>
          <p:nvPicPr>
            <p:cNvPr id="8" name="图片 7" descr="38742570_1"/>
            <p:cNvPicPr>
              <a:picLocks noChangeAspect="1"/>
            </p:cNvPicPr>
            <p:nvPr/>
          </p:nvPicPr>
          <p:blipFill>
            <a:blip r:embed="rId1"/>
            <a:stretch>
              <a:fillRect/>
            </a:stretch>
          </p:blipFill>
          <p:spPr>
            <a:xfrm>
              <a:off x="41" y="0"/>
              <a:ext cx="1255" cy="1255"/>
            </a:xfrm>
            <a:prstGeom prst="rect">
              <a:avLst/>
            </a:prstGeom>
          </p:spPr>
        </p:pic>
      </p:grpSp>
      <p:pic>
        <p:nvPicPr>
          <p:cNvPr id="11" name="图片 10"/>
          <p:cNvPicPr>
            <a:picLocks noChangeAspect="1"/>
          </p:cNvPicPr>
          <p:nvPr/>
        </p:nvPicPr>
        <p:blipFill>
          <a:blip r:embed="rId2"/>
          <a:stretch>
            <a:fillRect/>
          </a:stretch>
        </p:blipFill>
        <p:spPr>
          <a:xfrm>
            <a:off x="341630" y="908685"/>
            <a:ext cx="2867660" cy="1873250"/>
          </a:xfrm>
          <a:prstGeom prst="rect">
            <a:avLst/>
          </a:prstGeom>
        </p:spPr>
      </p:pic>
      <p:pic>
        <p:nvPicPr>
          <p:cNvPr id="12" name="图片 11"/>
          <p:cNvPicPr>
            <a:picLocks noChangeAspect="1"/>
          </p:cNvPicPr>
          <p:nvPr/>
        </p:nvPicPr>
        <p:blipFill>
          <a:blip r:embed="rId3"/>
          <a:stretch>
            <a:fillRect/>
          </a:stretch>
        </p:blipFill>
        <p:spPr>
          <a:xfrm>
            <a:off x="3536950" y="953770"/>
            <a:ext cx="5170170" cy="1871345"/>
          </a:xfrm>
          <a:prstGeom prst="rect">
            <a:avLst/>
          </a:prstGeom>
        </p:spPr>
      </p:pic>
      <p:pic>
        <p:nvPicPr>
          <p:cNvPr id="13" name="图片 12"/>
          <p:cNvPicPr>
            <a:picLocks noChangeAspect="1"/>
          </p:cNvPicPr>
          <p:nvPr/>
        </p:nvPicPr>
        <p:blipFill>
          <a:blip r:embed="rId4"/>
          <a:stretch>
            <a:fillRect/>
          </a:stretch>
        </p:blipFill>
        <p:spPr>
          <a:xfrm>
            <a:off x="341630" y="2978785"/>
            <a:ext cx="2867660" cy="1260475"/>
          </a:xfrm>
          <a:prstGeom prst="rect">
            <a:avLst/>
          </a:prstGeom>
        </p:spPr>
      </p:pic>
      <p:pic>
        <p:nvPicPr>
          <p:cNvPr id="14" name="图片 13"/>
          <p:cNvPicPr>
            <a:picLocks noChangeAspect="1"/>
          </p:cNvPicPr>
          <p:nvPr/>
        </p:nvPicPr>
        <p:blipFill>
          <a:blip r:embed="rId5"/>
          <a:stretch>
            <a:fillRect/>
          </a:stretch>
        </p:blipFill>
        <p:spPr>
          <a:xfrm>
            <a:off x="3536950" y="3051175"/>
            <a:ext cx="5170805" cy="1230630"/>
          </a:xfrm>
          <a:prstGeom prst="rect">
            <a:avLst/>
          </a:prstGeom>
        </p:spPr>
      </p:pic>
      <p:pic>
        <p:nvPicPr>
          <p:cNvPr id="15" name="图片 14"/>
          <p:cNvPicPr>
            <a:picLocks noChangeAspect="1"/>
          </p:cNvPicPr>
          <p:nvPr/>
        </p:nvPicPr>
        <p:blipFill>
          <a:blip r:embed="rId6"/>
          <a:stretch>
            <a:fillRect/>
          </a:stretch>
        </p:blipFill>
        <p:spPr>
          <a:xfrm>
            <a:off x="399415" y="4373880"/>
            <a:ext cx="2809240" cy="1789430"/>
          </a:xfrm>
          <a:prstGeom prst="rect">
            <a:avLst/>
          </a:prstGeom>
        </p:spPr>
      </p:pic>
      <p:pic>
        <p:nvPicPr>
          <p:cNvPr id="16" name="图片 15"/>
          <p:cNvPicPr>
            <a:picLocks noChangeAspect="1"/>
          </p:cNvPicPr>
          <p:nvPr/>
        </p:nvPicPr>
        <p:blipFill>
          <a:blip r:embed="rId7"/>
          <a:stretch>
            <a:fillRect/>
          </a:stretch>
        </p:blipFill>
        <p:spPr>
          <a:xfrm>
            <a:off x="3536950" y="4464050"/>
            <a:ext cx="5139055" cy="1694180"/>
          </a:xfrm>
          <a:prstGeom prst="rect">
            <a:avLst/>
          </a:prstGeom>
        </p:spPr>
      </p:pic>
    </p:spTree>
  </p:cSld>
  <p:clrMapOvr>
    <a:masterClrMapping/>
  </p:clrMapOvr>
</p:sld>
</file>

<file path=ppt/tags/tag1.xml><?xml version="1.0" encoding="utf-8"?>
<p:tagLst xmlns:p="http://schemas.openxmlformats.org/presentationml/2006/main">
  <p:tag name="KSO_WPP_MARK_KEY" val="fd9cb040-4c4f-4c5f-963b-6cab9d103f13"/>
  <p:tag name="COMMONDATA" val="eyJoZGlkIjoiZjUxN2NjY2E0MzFkY2QyNTVkZTA3YThmNzRlMGVhNjgifQ=="/>
</p:tagLst>
</file>

<file path=ppt/theme/theme1.xml><?xml version="1.0" encoding="utf-8"?>
<a:theme xmlns:a="http://schemas.openxmlformats.org/drawingml/2006/main" name="Blank Presentatio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a:dk1>
          <a:srgbClr val="FFFFFF"/>
        </a:dk1>
        <a:lt1>
          <a:srgbClr val="0000FF"/>
        </a:lt1>
        <a:dk2>
          <a:srgbClr val="FFFF00"/>
        </a:dk2>
        <a:lt2>
          <a:srgbClr val="000000"/>
        </a:lt2>
        <a:accent1>
          <a:srgbClr val="FF9900"/>
        </a:accent1>
        <a:accent2>
          <a:srgbClr val="00FFFF"/>
        </a:accent2>
        <a:accent3>
          <a:srgbClr val="AAAAFF"/>
        </a:accent3>
        <a:accent4>
          <a:srgbClr val="DCDCDC"/>
        </a:accent4>
        <a:accent5>
          <a:srgbClr val="FFCAAA"/>
        </a:accent5>
        <a:accent6>
          <a:srgbClr val="00E5E5"/>
        </a:accent6>
        <a:hlink>
          <a:srgbClr val="FF0000"/>
        </a:hlink>
        <a:folHlink>
          <a:srgbClr val="96969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2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27272"/>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9"/>
        </a:accent5>
        <a:accent6>
          <a:srgbClr val="0000E5"/>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BE5"/>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9E5B7"/>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0</TotalTime>
  <Words>2480</Words>
  <Application>WPS 演示</Application>
  <PresentationFormat>屏幕显示</PresentationFormat>
  <Paragraphs>144</Paragraphs>
  <Slides>19</Slides>
  <Notes>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Arial</vt:lpstr>
      <vt:lpstr>宋体</vt:lpstr>
      <vt:lpstr>Wingdings</vt:lpstr>
      <vt:lpstr>Times New Roman</vt:lpstr>
      <vt:lpstr>黑体</vt:lpstr>
      <vt:lpstr>微软雅黑</vt:lpstr>
      <vt:lpstr>Arial Unicode MS</vt:lpstr>
      <vt:lpstr>Blank Presentation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ITP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TOYOTA Corporate Philosophy</dc:title>
  <dc:creator>hattori</dc:creator>
  <cp:lastModifiedBy>奋斗</cp:lastModifiedBy>
  <cp:revision>61</cp:revision>
  <cp:lastPrinted>2002-03-22T18:54:00Z</cp:lastPrinted>
  <dcterms:created xsi:type="dcterms:W3CDTF">2002-03-18T13:55:00Z</dcterms:created>
  <dcterms:modified xsi:type="dcterms:W3CDTF">2022-12-06T01:53:15Z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EEFE6D9B20BD4693AE9F3E0CAB54BF89</vt:lpwstr>
  </property>
</Properties>
</file>