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9"/>
  </p:handoutMasterIdLst>
  <p:sldIdLst>
    <p:sldId id="256" r:id="rId3"/>
    <p:sldId id="271" r:id="rId5"/>
    <p:sldId id="272" r:id="rId6"/>
    <p:sldId id="263" r:id="rId7"/>
    <p:sldId id="262" r:id="rId8"/>
  </p:sldIdLst>
  <p:sldSz cx="9144000" cy="6858000" type="screen4x3"/>
  <p:notesSz cx="6769100" cy="9906000"/>
  <p:custDataLst>
    <p:tags r:id="rId13"/>
  </p:custDataLst>
  <p:defaultTextStyle>
    <a:defPPr>
      <a:defRPr lang="en-US"/>
    </a:defPPr>
    <a:lvl1pPr marL="0" lvl="0"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1pPr>
    <a:lvl2pPr marL="457200" lvl="1"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2pPr>
    <a:lvl3pPr marL="914400" lvl="2"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3pPr>
    <a:lvl4pPr marL="1371600" lvl="3"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4pPr>
    <a:lvl5pPr marL="1828800" lvl="4"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5pPr>
    <a:lvl6pPr marL="2286000" lvl="5"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6pPr>
    <a:lvl7pPr marL="2743200" lvl="6"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7pPr>
    <a:lvl8pPr marL="3200400" lvl="7"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8pPr>
    <a:lvl9pPr marL="3657600" lvl="8"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8652"/>
    <p:restoredTop sz="81249"/>
  </p:normalViewPr>
  <p:slideViewPr>
    <p:cSldViewPr showGuides="1">
      <p:cViewPr>
        <p:scale>
          <a:sx n="75" d="100"/>
          <a:sy n="75" d="100"/>
        </p:scale>
        <p:origin x="-300" y="-60"/>
      </p:cViewPr>
      <p:guideLst>
        <p:guide orient="horz" pos="2160"/>
        <p:guide pos="287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handoutMaster" Target="handoutMasters/handout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gs" Target="tags/tag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8674" name="页眉占位符 28673"/>
          <p:cNvSpPr>
            <a:spLocks noGrp="1"/>
          </p:cNvSpPr>
          <p:nvPr>
            <p:ph type="hdr" sz="quarter"/>
          </p:nvPr>
        </p:nvSpPr>
        <p:spPr>
          <a:xfrm>
            <a:off x="0" y="0"/>
            <a:ext cx="2971800" cy="533400"/>
          </a:xfrm>
          <a:prstGeom prst="rect">
            <a:avLst/>
          </a:prstGeom>
          <a:noFill/>
          <a:ln w="9525">
            <a:noFill/>
          </a:ln>
        </p:spPr>
        <p:txBody>
          <a:bodyPr/>
          <a:p>
            <a:pPr lvl="0" fontAlgn="base"/>
            <a:endParaRPr lang="zh-CN" altLang="en-US" sz="1200" strike="noStrike" noProof="1" dirty="0">
              <a:ea typeface="宋体" panose="02010600030101010101" pitchFamily="2" charset="-122"/>
            </a:endParaRPr>
          </a:p>
        </p:txBody>
      </p:sp>
      <p:sp>
        <p:nvSpPr>
          <p:cNvPr id="28675" name="日期占位符 28674"/>
          <p:cNvSpPr>
            <a:spLocks noGrp="1"/>
          </p:cNvSpPr>
          <p:nvPr>
            <p:ph type="dt" sz="quarter" idx="1"/>
          </p:nvPr>
        </p:nvSpPr>
        <p:spPr>
          <a:xfrm>
            <a:off x="3810000" y="0"/>
            <a:ext cx="2971800" cy="533400"/>
          </a:xfrm>
          <a:prstGeom prst="rect">
            <a:avLst/>
          </a:prstGeom>
          <a:noFill/>
          <a:ln w="9525">
            <a:noFill/>
          </a:ln>
        </p:spPr>
        <p:txBody>
          <a:bodyPr/>
          <a:p>
            <a:pPr lvl="0" algn="r" fontAlgn="base"/>
            <a:endParaRPr lang="zh-CN" altLang="en-US" sz="1200" strike="noStrike" noProof="1" dirty="0">
              <a:ea typeface="宋体" panose="02010600030101010101" pitchFamily="2" charset="-122"/>
            </a:endParaRPr>
          </a:p>
        </p:txBody>
      </p:sp>
      <p:sp>
        <p:nvSpPr>
          <p:cNvPr id="28676" name="页脚占位符 28675"/>
          <p:cNvSpPr>
            <a:spLocks noGrp="1"/>
          </p:cNvSpPr>
          <p:nvPr>
            <p:ph type="ftr" sz="quarter" idx="2"/>
          </p:nvPr>
        </p:nvSpPr>
        <p:spPr>
          <a:xfrm>
            <a:off x="0" y="9372600"/>
            <a:ext cx="2971800" cy="533400"/>
          </a:xfrm>
          <a:prstGeom prst="rect">
            <a:avLst/>
          </a:prstGeom>
          <a:noFill/>
          <a:ln w="9525">
            <a:noFill/>
          </a:ln>
        </p:spPr>
        <p:txBody>
          <a:bodyPr anchor="b"/>
          <a:p>
            <a:pPr lvl="0" fontAlgn="base"/>
            <a:endParaRPr lang="zh-CN" altLang="en-US" sz="1200" strike="noStrike" noProof="1" dirty="0">
              <a:ea typeface="宋体" panose="02010600030101010101" pitchFamily="2" charset="-122"/>
            </a:endParaRPr>
          </a:p>
        </p:txBody>
      </p:sp>
      <p:sp>
        <p:nvSpPr>
          <p:cNvPr id="28677" name="灯片编号占位符 28676"/>
          <p:cNvSpPr>
            <a:spLocks noGrp="1"/>
          </p:cNvSpPr>
          <p:nvPr>
            <p:ph type="sldNum" sz="quarter" idx="3"/>
          </p:nvPr>
        </p:nvSpPr>
        <p:spPr>
          <a:xfrm>
            <a:off x="3810000" y="9372600"/>
            <a:ext cx="2971800" cy="533400"/>
          </a:xfrm>
          <a:prstGeom prst="rect">
            <a:avLst/>
          </a:prstGeom>
          <a:noFill/>
          <a:ln w="9525">
            <a:noFill/>
          </a:ln>
        </p:spPr>
        <p:txBody>
          <a:bodyPr anchor="b"/>
          <a:p>
            <a:pPr lvl="0" algn="r" fontAlgn="base"/>
            <a:fld id="{9A0DB2DC-4C9A-4742-B13C-FB6460FD3503}" type="slidenum">
              <a:rPr lang="zh-CN" altLang="en-US" sz="1200" strike="noStrike" noProof="1" dirty="0">
                <a:latin typeface="Times New Roman" panose="02020603050405020304" charset="0"/>
                <a:ea typeface="宋体" panose="02010600030101010101" pitchFamily="2" charset="-122"/>
                <a:cs typeface="+mn-cs"/>
              </a:rPr>
            </a:fld>
            <a:endParaRPr lang="zh-CN" altLang="en-US" sz="1200" strike="noStrike" noProof="1" dirty="0">
              <a:ea typeface="宋体" panose="0201060003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42" name="页眉占位符 10241"/>
          <p:cNvSpPr>
            <a:spLocks noGrp="1"/>
          </p:cNvSpPr>
          <p:nvPr>
            <p:ph type="hdr" sz="quarter"/>
          </p:nvPr>
        </p:nvSpPr>
        <p:spPr>
          <a:xfrm>
            <a:off x="0" y="0"/>
            <a:ext cx="2933700" cy="495300"/>
          </a:xfrm>
          <a:prstGeom prst="rect">
            <a:avLst/>
          </a:prstGeom>
          <a:noFill/>
          <a:ln w="9525">
            <a:noFill/>
          </a:ln>
        </p:spPr>
        <p:txBody>
          <a:bodyPr lIns="92885" tIns="46442" rIns="92885" bIns="46442"/>
          <a:p>
            <a:pPr lvl="0" defTabSz="929005" fontAlgn="base"/>
            <a:endParaRPr lang="zh-CN" altLang="en-US" sz="1200" strike="noStrike" noProof="1" dirty="0">
              <a:ea typeface="宋体" panose="02010600030101010101" pitchFamily="2" charset="-122"/>
            </a:endParaRPr>
          </a:p>
        </p:txBody>
      </p:sp>
      <p:sp>
        <p:nvSpPr>
          <p:cNvPr id="10243" name="日期占位符 10242"/>
          <p:cNvSpPr>
            <a:spLocks noGrp="1"/>
          </p:cNvSpPr>
          <p:nvPr>
            <p:ph type="dt" idx="1"/>
          </p:nvPr>
        </p:nvSpPr>
        <p:spPr>
          <a:xfrm>
            <a:off x="3835400" y="0"/>
            <a:ext cx="2933700" cy="495300"/>
          </a:xfrm>
          <a:prstGeom prst="rect">
            <a:avLst/>
          </a:prstGeom>
          <a:noFill/>
          <a:ln w="9525">
            <a:noFill/>
          </a:ln>
        </p:spPr>
        <p:txBody>
          <a:bodyPr lIns="92885" tIns="46442" rIns="92885" bIns="46442"/>
          <a:p>
            <a:pPr lvl="0" algn="r" defTabSz="929005" fontAlgn="base"/>
            <a:endParaRPr lang="zh-CN" altLang="en-US" sz="1200" strike="noStrike" noProof="1" dirty="0">
              <a:ea typeface="宋体" panose="02010600030101010101" pitchFamily="2" charset="-122"/>
            </a:endParaRPr>
          </a:p>
        </p:txBody>
      </p:sp>
      <p:sp>
        <p:nvSpPr>
          <p:cNvPr id="3076" name="幻灯片图像占位符 10243"/>
          <p:cNvSpPr>
            <a:spLocks noTextEdit="1"/>
          </p:cNvSpPr>
          <p:nvPr>
            <p:ph type="sldImg"/>
          </p:nvPr>
        </p:nvSpPr>
        <p:spPr>
          <a:xfrm>
            <a:off x="908050" y="742950"/>
            <a:ext cx="4954588" cy="3714750"/>
          </a:xfrm>
          <a:prstGeom prst="rect">
            <a:avLst/>
          </a:prstGeom>
          <a:noFill/>
          <a:ln w="9525" cap="flat" cmpd="sng">
            <a:solidFill>
              <a:srgbClr val="000000"/>
            </a:solidFill>
            <a:prstDash val="solid"/>
            <a:miter/>
            <a:headEnd type="none" w="med" len="med"/>
            <a:tailEnd type="none" w="med" len="med"/>
          </a:ln>
        </p:spPr>
      </p:sp>
      <p:sp>
        <p:nvSpPr>
          <p:cNvPr id="3077" name="文本占位符 10244"/>
          <p:cNvSpPr>
            <a:spLocks noGrp="1"/>
          </p:cNvSpPr>
          <p:nvPr>
            <p:ph type="body" sz="quarter"/>
          </p:nvPr>
        </p:nvSpPr>
        <p:spPr>
          <a:xfrm>
            <a:off x="903288" y="4705350"/>
            <a:ext cx="4962525" cy="4457700"/>
          </a:xfrm>
          <a:prstGeom prst="rect">
            <a:avLst/>
          </a:prstGeom>
          <a:noFill/>
          <a:ln w="9525">
            <a:noFill/>
          </a:ln>
        </p:spPr>
        <p:txBody>
          <a:bodyPr lIns="92885" tIns="46442" rIns="92885" bIns="46442" anchor="t" anchorCtr="0"/>
          <a:p>
            <a:pPr lvl="0" indent="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0246" name="页脚占位符 10245"/>
          <p:cNvSpPr>
            <a:spLocks noGrp="1"/>
          </p:cNvSpPr>
          <p:nvPr>
            <p:ph type="ftr" sz="quarter" idx="4"/>
          </p:nvPr>
        </p:nvSpPr>
        <p:spPr>
          <a:xfrm>
            <a:off x="0" y="9410700"/>
            <a:ext cx="2933700" cy="495300"/>
          </a:xfrm>
          <a:prstGeom prst="rect">
            <a:avLst/>
          </a:prstGeom>
          <a:noFill/>
          <a:ln w="9525">
            <a:noFill/>
          </a:ln>
        </p:spPr>
        <p:txBody>
          <a:bodyPr lIns="92885" tIns="46442" rIns="92885" bIns="46442" anchor="b"/>
          <a:p>
            <a:pPr lvl="0" defTabSz="929005" fontAlgn="base"/>
            <a:endParaRPr lang="zh-CN" altLang="en-US" sz="1200" strike="noStrike" noProof="1" dirty="0">
              <a:ea typeface="宋体" panose="02010600030101010101" pitchFamily="2" charset="-122"/>
            </a:endParaRPr>
          </a:p>
        </p:txBody>
      </p:sp>
      <p:sp>
        <p:nvSpPr>
          <p:cNvPr id="10247" name="灯片编号占位符 10246"/>
          <p:cNvSpPr>
            <a:spLocks noGrp="1"/>
          </p:cNvSpPr>
          <p:nvPr>
            <p:ph type="sldNum" sz="quarter" idx="5"/>
          </p:nvPr>
        </p:nvSpPr>
        <p:spPr>
          <a:xfrm>
            <a:off x="3835400" y="9410700"/>
            <a:ext cx="2933700" cy="495300"/>
          </a:xfrm>
          <a:prstGeom prst="rect">
            <a:avLst/>
          </a:prstGeom>
          <a:noFill/>
          <a:ln w="9525">
            <a:noFill/>
          </a:ln>
        </p:spPr>
        <p:txBody>
          <a:bodyPr lIns="92885" tIns="46442" rIns="92885" bIns="46442" anchor="b"/>
          <a:p>
            <a:pPr lvl="0" algn="r" defTabSz="929005" fontAlgn="base"/>
            <a:fld id="{9A0DB2DC-4C9A-4742-B13C-FB6460FD3503}" type="slidenum">
              <a:rPr lang="zh-CN" altLang="en-US" sz="1200" strike="noStrike" noProof="1" dirty="0">
                <a:latin typeface="黑体" panose="02010609060101010101" pitchFamily="2" charset="-122"/>
                <a:ea typeface="黑体" panose="02010609060101010101" pitchFamily="2" charset="-122"/>
                <a:cs typeface="+mn-cs"/>
              </a:rPr>
            </a:fld>
            <a:endParaRPr lang="zh-CN" altLang="en-US" sz="1200" strike="noStrike" noProof="1" dirty="0">
              <a:latin typeface="黑体" panose="02010609060101010101" pitchFamily="2" charset="-122"/>
              <a:ea typeface="黑体" panose="02010609060101010101" pitchFamily="2" charset="-122"/>
            </a:endParaRPr>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1265"/>
          <p:cNvSpPr>
            <a:spLocks noTextEdit="1"/>
          </p:cNvSpPr>
          <p:nvPr>
            <p:ph type="sldImg"/>
          </p:nvPr>
        </p:nvSpPr>
        <p:spPr/>
      </p:sp>
      <p:sp>
        <p:nvSpPr>
          <p:cNvPr id="5122" name="文本占位符 11266"/>
          <p:cNvSpPr>
            <a:spLocks noGrp="1"/>
          </p:cNvSpPr>
          <p:nvPr>
            <p:ph type="body"/>
          </p:nvPr>
        </p:nvSpPr>
        <p:spPr>
          <a:ln>
            <a:solidFill>
              <a:schemeClr val="tx1"/>
            </a:solidFill>
            <a:miter/>
          </a:ln>
        </p:spPr>
        <p:txBody>
          <a:bodyPr lIns="92885" tIns="46442" rIns="92885" bIns="46442" anchor="t" anchorCtr="0"/>
          <a:p>
            <a:pPr lvl="0" indent="0"/>
            <a:r>
              <a:rPr lang="ja-JP" altLang="en-US" b="1" dirty="0">
                <a:latin typeface="黑体" panose="02010609060101010101" pitchFamily="2" charset="-122"/>
                <a:ea typeface="黑体" panose="02010609060101010101" pitchFamily="2" charset="-122"/>
              </a:rPr>
              <a:t>作业须知</a:t>
            </a:r>
            <a:endParaRPr lang="ja-JP" altLang="en-US" b="1"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始终安全工作，防止伤害的发生。</a:t>
            </a:r>
            <a:endParaRPr lang="ja-JP" altLang="en-US"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当心防止事故伤害到自己。</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如果你在工作中受伤，这将不仅仅影响你，而且也会对你的家庭、同事和公司造成影响。</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事故因素</a:t>
            </a:r>
            <a:endParaRPr lang="ja-JP" altLang="en-US" b="1"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人为因素造成的事故</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由于不正确使用机器或工具，穿着不合适的衣物，或由于技师不小心造成的事故。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自然因素造成的事故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由于机器或工具出现故障，缺少完整的安全装置，或者工作环境不良造成的事故。</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提示</a:t>
            </a:r>
            <a:r>
              <a:rPr lang="zh-CN" altLang="en-US" b="1">
                <a:latin typeface="黑体" panose="02010609060101010101" pitchFamily="2" charset="-122"/>
                <a:ea typeface="黑体" panose="02010609060101010101" pitchFamily="2" charset="-122"/>
              </a:rPr>
              <a:t>:</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安全规章可能因地域不同而异，并且可能超越以前的基本方针。 </a:t>
            </a:r>
            <a:endParaRPr lang="ja-JP" altLang="en-US" dirty="0">
              <a:latin typeface="黑体" panose="02010609060101010101" pitchFamily="2" charset="-122"/>
              <a:ea typeface="黑体" panose="02010609060101010101" pitchFamily="2" charset="-122"/>
            </a:endParaRPr>
          </a:p>
        </p:txBody>
      </p:sp>
      <p:sp>
        <p:nvSpPr>
          <p:cNvPr id="5123" name="文本框 11267"/>
          <p:cNvSpPr txBox="1"/>
          <p:nvPr/>
        </p:nvSpPr>
        <p:spPr>
          <a:xfrm>
            <a:off x="2193925" y="9547225"/>
            <a:ext cx="2378075" cy="246063"/>
          </a:xfrm>
          <a:prstGeom prst="rect">
            <a:avLst/>
          </a:prstGeom>
          <a:noFill/>
          <a:ln w="12700">
            <a:noFill/>
          </a:ln>
        </p:spPr>
        <p:txBody>
          <a:bodyPr lIns="91833" tIns="45917" rIns="91833" bIns="45917" anchor="t" anchorCtr="0">
            <a:spAutoFit/>
          </a:bodyPr>
          <a:p>
            <a:pPr lvl="0" indent="0"/>
            <a:r>
              <a:rPr lang="en-US" altLang="ja-JP" sz="100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丰田汽车公司2003年版。版权所有。</a:t>
            </a:r>
            <a:r>
              <a:rPr lang="ja-JP" altLang="en-US" sz="1000" dirty="0">
                <a:latin typeface="黑体" panose="02010609060101010101" pitchFamily="2" charset="-122"/>
                <a:ea typeface="黑体" panose="02010609060101010101" pitchFamily="2" charset="-122"/>
              </a:rPr>
              <a:t> </a:t>
            </a:r>
            <a:endParaRPr lang="ja-JP" altLang="en-US" sz="1000" dirty="0">
              <a:latin typeface="黑体" panose="02010609060101010101" pitchFamily="2" charset="-122"/>
              <a:ea typeface="黑体" panose="02010609060101010101" pitchFamily="2" charset="-122"/>
            </a:endParaRPr>
          </a:p>
        </p:txBody>
      </p:sp>
      <p:sp>
        <p:nvSpPr>
          <p:cNvPr id="5124"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1265"/>
          <p:cNvSpPr>
            <a:spLocks noTextEdit="1"/>
          </p:cNvSpPr>
          <p:nvPr>
            <p:ph type="sldImg"/>
          </p:nvPr>
        </p:nvSpPr>
        <p:spPr/>
      </p:sp>
      <p:sp>
        <p:nvSpPr>
          <p:cNvPr id="5122" name="文本占位符 11266"/>
          <p:cNvSpPr>
            <a:spLocks noGrp="1"/>
          </p:cNvSpPr>
          <p:nvPr>
            <p:ph type="body"/>
          </p:nvPr>
        </p:nvSpPr>
        <p:spPr>
          <a:ln>
            <a:solidFill>
              <a:schemeClr val="tx1"/>
            </a:solidFill>
            <a:miter/>
          </a:ln>
        </p:spPr>
        <p:txBody>
          <a:bodyPr lIns="92885" tIns="46442" rIns="92885" bIns="46442" anchor="t" anchorCtr="0"/>
          <a:p>
            <a:pPr lvl="0" indent="0"/>
            <a:r>
              <a:rPr lang="ja-JP" altLang="en-US" b="1" dirty="0">
                <a:latin typeface="黑体" panose="02010609060101010101" pitchFamily="2" charset="-122"/>
                <a:ea typeface="黑体" panose="02010609060101010101" pitchFamily="2" charset="-122"/>
              </a:rPr>
              <a:t>作业须知</a:t>
            </a:r>
            <a:endParaRPr lang="ja-JP" altLang="en-US" b="1"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始终安全工作，防止伤害的发生。</a:t>
            </a:r>
            <a:endParaRPr lang="ja-JP" altLang="en-US"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当心防止事故伤害到自己。</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如果你在工作中受伤，这将不仅仅影响你，而且也会对你的家庭、同事和公司造成影响。</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事故因素</a:t>
            </a:r>
            <a:endParaRPr lang="ja-JP" altLang="en-US" b="1"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人为因素造成的事故</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由于不正确使用机器或工具，穿着不合适的衣物，或由于技师不小心造成的事故。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自然因素造成的事故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由于机器或工具出现故障，缺少完整的安全装置，或者工作环境不良造成的事故。</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提示</a:t>
            </a:r>
            <a:r>
              <a:rPr lang="zh-CN" altLang="en-US" b="1">
                <a:latin typeface="黑体" panose="02010609060101010101" pitchFamily="2" charset="-122"/>
                <a:ea typeface="黑体" panose="02010609060101010101" pitchFamily="2" charset="-122"/>
              </a:rPr>
              <a:t>:</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安全规章可能因地域不同而异，并且可能超越以前的基本方针。 </a:t>
            </a:r>
            <a:endParaRPr lang="ja-JP" altLang="en-US" dirty="0">
              <a:latin typeface="黑体" panose="02010609060101010101" pitchFamily="2" charset="-122"/>
              <a:ea typeface="黑体" panose="02010609060101010101" pitchFamily="2" charset="-122"/>
            </a:endParaRPr>
          </a:p>
        </p:txBody>
      </p:sp>
      <p:sp>
        <p:nvSpPr>
          <p:cNvPr id="5123" name="文本框 11267"/>
          <p:cNvSpPr txBox="1"/>
          <p:nvPr/>
        </p:nvSpPr>
        <p:spPr>
          <a:xfrm>
            <a:off x="2193925" y="9547225"/>
            <a:ext cx="2378075" cy="246063"/>
          </a:xfrm>
          <a:prstGeom prst="rect">
            <a:avLst/>
          </a:prstGeom>
          <a:noFill/>
          <a:ln w="12700">
            <a:noFill/>
          </a:ln>
        </p:spPr>
        <p:txBody>
          <a:bodyPr lIns="91833" tIns="45917" rIns="91833" bIns="45917" anchor="t" anchorCtr="0">
            <a:spAutoFit/>
          </a:bodyPr>
          <a:p>
            <a:pPr lvl="0" indent="0"/>
            <a:r>
              <a:rPr lang="en-US" altLang="ja-JP" sz="100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丰田汽车公司2003年版。版权所有。</a:t>
            </a:r>
            <a:r>
              <a:rPr lang="ja-JP" altLang="en-US" sz="1000" dirty="0">
                <a:latin typeface="黑体" panose="02010609060101010101" pitchFamily="2" charset="-122"/>
                <a:ea typeface="黑体" panose="02010609060101010101" pitchFamily="2" charset="-122"/>
              </a:rPr>
              <a:t> </a:t>
            </a:r>
            <a:endParaRPr lang="ja-JP" altLang="en-US" sz="1000" dirty="0">
              <a:latin typeface="黑体" panose="02010609060101010101" pitchFamily="2" charset="-122"/>
              <a:ea typeface="黑体" panose="02010609060101010101" pitchFamily="2" charset="-122"/>
            </a:endParaRPr>
          </a:p>
        </p:txBody>
      </p:sp>
      <p:sp>
        <p:nvSpPr>
          <p:cNvPr id="5124"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1265"/>
          <p:cNvSpPr>
            <a:spLocks noTextEdit="1"/>
          </p:cNvSpPr>
          <p:nvPr>
            <p:ph type="sldImg"/>
          </p:nvPr>
        </p:nvSpPr>
        <p:spPr/>
      </p:sp>
      <p:sp>
        <p:nvSpPr>
          <p:cNvPr id="5122" name="文本占位符 11266"/>
          <p:cNvSpPr>
            <a:spLocks noGrp="1"/>
          </p:cNvSpPr>
          <p:nvPr>
            <p:ph type="body"/>
          </p:nvPr>
        </p:nvSpPr>
        <p:spPr>
          <a:ln>
            <a:solidFill>
              <a:schemeClr val="tx1"/>
            </a:solidFill>
            <a:miter/>
          </a:ln>
        </p:spPr>
        <p:txBody>
          <a:bodyPr lIns="92885" tIns="46442" rIns="92885" bIns="46442" anchor="t" anchorCtr="0"/>
          <a:p>
            <a:pPr lvl="0" indent="0"/>
            <a:r>
              <a:rPr lang="ja-JP" altLang="en-US" b="1" dirty="0">
                <a:latin typeface="黑体" panose="02010609060101010101" pitchFamily="2" charset="-122"/>
                <a:ea typeface="黑体" panose="02010609060101010101" pitchFamily="2" charset="-122"/>
              </a:rPr>
              <a:t>作业须知</a:t>
            </a:r>
            <a:endParaRPr lang="ja-JP" altLang="en-US" b="1"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始终安全工作，防止伤害的发生。</a:t>
            </a:r>
            <a:endParaRPr lang="ja-JP" altLang="en-US"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当心防止事故伤害到自己。</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如果你在工作中受伤，这将不仅仅影响你，而且也会对你的家庭、同事和公司造成影响。</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事故因素</a:t>
            </a:r>
            <a:endParaRPr lang="ja-JP" altLang="en-US" b="1"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人为因素造成的事故</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由于不正确使用机器或工具，穿着不合适的衣物，或由于技师不小心造成的事故。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自然因素造成的事故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由于机器或工具出现故障，缺少完整的安全装置，或者工作环境不良造成的事故。</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提示</a:t>
            </a:r>
            <a:r>
              <a:rPr lang="zh-CN" altLang="en-US" b="1">
                <a:latin typeface="黑体" panose="02010609060101010101" pitchFamily="2" charset="-122"/>
                <a:ea typeface="黑体" panose="02010609060101010101" pitchFamily="2" charset="-122"/>
              </a:rPr>
              <a:t>:</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安全规章可能因地域不同而异，并且可能超越以前的基本方针。 </a:t>
            </a:r>
            <a:endParaRPr lang="ja-JP" altLang="en-US" dirty="0">
              <a:latin typeface="黑体" panose="02010609060101010101" pitchFamily="2" charset="-122"/>
              <a:ea typeface="黑体" panose="02010609060101010101" pitchFamily="2" charset="-122"/>
            </a:endParaRPr>
          </a:p>
        </p:txBody>
      </p:sp>
      <p:sp>
        <p:nvSpPr>
          <p:cNvPr id="5123" name="文本框 11267"/>
          <p:cNvSpPr txBox="1"/>
          <p:nvPr/>
        </p:nvSpPr>
        <p:spPr>
          <a:xfrm>
            <a:off x="2193925" y="9547225"/>
            <a:ext cx="2378075" cy="246063"/>
          </a:xfrm>
          <a:prstGeom prst="rect">
            <a:avLst/>
          </a:prstGeom>
          <a:noFill/>
          <a:ln w="12700">
            <a:noFill/>
          </a:ln>
        </p:spPr>
        <p:txBody>
          <a:bodyPr lIns="91833" tIns="45917" rIns="91833" bIns="45917" anchor="t" anchorCtr="0">
            <a:spAutoFit/>
          </a:bodyPr>
          <a:p>
            <a:pPr lvl="0" indent="0"/>
            <a:r>
              <a:rPr lang="en-US" altLang="ja-JP" sz="100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丰田汽车公司2003年版。版权所有。</a:t>
            </a:r>
            <a:r>
              <a:rPr lang="ja-JP" altLang="en-US" sz="1000" dirty="0">
                <a:latin typeface="黑体" panose="02010609060101010101" pitchFamily="2" charset="-122"/>
                <a:ea typeface="黑体" panose="02010609060101010101" pitchFamily="2" charset="-122"/>
              </a:rPr>
              <a:t> </a:t>
            </a:r>
            <a:endParaRPr lang="ja-JP" altLang="en-US" sz="1000" dirty="0">
              <a:latin typeface="黑体" panose="02010609060101010101" pitchFamily="2" charset="-122"/>
              <a:ea typeface="黑体" panose="02010609060101010101" pitchFamily="2" charset="-122"/>
            </a:endParaRPr>
          </a:p>
        </p:txBody>
      </p:sp>
      <p:sp>
        <p:nvSpPr>
          <p:cNvPr id="5124"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85800" y="609600"/>
            <a:ext cx="5716657"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85800" y="1981200"/>
            <a:ext cx="380847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9724" y="1981200"/>
            <a:ext cx="380847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p:sp>
        <p:nvSpPr>
          <p:cNvPr id="1026" name="标题 1025"/>
          <p:cNvSpPr>
            <a:spLocks noGrp="1"/>
          </p:cNvSpPr>
          <p:nvPr>
            <p:ph type="title"/>
          </p:nvPr>
        </p:nvSpPr>
        <p:spPr>
          <a:xfrm>
            <a:off x="685800" y="609600"/>
            <a:ext cx="7772400" cy="1143000"/>
          </a:xfrm>
          <a:prstGeom prst="rect">
            <a:avLst/>
          </a:prstGeom>
          <a:noFill/>
          <a:ln w="9525">
            <a:noFill/>
          </a:ln>
        </p:spPr>
        <p:txBody>
          <a:bodyPr anchor="ctr" anchorCtr="0"/>
          <a:p>
            <a:pPr lvl="0" indent="0"/>
            <a:r>
              <a:rPr lang="en-US" altLang="zh-CN" dirty="0"/>
              <a:t>Click to edit Master title style</a:t>
            </a:r>
            <a:endParaRPr lang="en-US" altLang="zh-CN" dirty="0"/>
          </a:p>
        </p:txBody>
      </p:sp>
      <p:sp>
        <p:nvSpPr>
          <p:cNvPr id="1027" name="文本占位符 1026"/>
          <p:cNvSpPr>
            <a:spLocks noGrp="1"/>
          </p:cNvSpPr>
          <p:nvPr>
            <p:ph type="body"/>
          </p:nvPr>
        </p:nvSpPr>
        <p:spPr>
          <a:xfrm>
            <a:off x="685800" y="1981200"/>
            <a:ext cx="7772400" cy="4114800"/>
          </a:xfrm>
          <a:prstGeom prst="rect">
            <a:avLst/>
          </a:prstGeom>
          <a:noFill/>
          <a:ln w="9525">
            <a:noFill/>
          </a:ln>
        </p:spPr>
        <p:txBody>
          <a:bodyPr anchor="t" anchorCtr="0"/>
          <a:p>
            <a:pPr lvl="0" indent="-342900"/>
            <a:r>
              <a:rPr lang="en-US" altLang="zh-CN" dirty="0"/>
              <a:t>Click to edit Master text styles</a:t>
            </a:r>
            <a:endParaRPr lang="en-US" altLang="zh-CN" dirty="0"/>
          </a:p>
          <a:p>
            <a:pPr lvl="1" indent="-285750"/>
            <a:r>
              <a:rPr lang="en-US" altLang="zh-CN" dirty="0"/>
              <a:t>Second level</a:t>
            </a:r>
            <a:endParaRPr lang="en-US" altLang="zh-CN" dirty="0"/>
          </a:p>
          <a:p>
            <a:pPr lvl="2" indent="-228600"/>
            <a:r>
              <a:rPr lang="en-US" altLang="zh-CN" dirty="0"/>
              <a:t>Third level</a:t>
            </a:r>
            <a:endParaRPr lang="en-US" altLang="zh-CN" dirty="0"/>
          </a:p>
          <a:p>
            <a:pPr lvl="3" indent="-228600"/>
            <a:r>
              <a:rPr lang="en-US" altLang="zh-CN" dirty="0"/>
              <a:t>Fourth level</a:t>
            </a:r>
            <a:endParaRPr lang="en-US" altLang="zh-CN" dirty="0"/>
          </a:p>
          <a:p>
            <a:pPr lvl="4" indent="-228600"/>
            <a:r>
              <a:rPr lang="en-US" altLang="zh-CN" dirty="0"/>
              <a:t>Fifth level</a:t>
            </a:r>
            <a:endParaRPr lang="en-US" altLang="zh-CN" dirty="0"/>
          </a:p>
        </p:txBody>
      </p:sp>
      <p:sp>
        <p:nvSpPr>
          <p:cNvPr id="1028" name="日期占位符 1027"/>
          <p:cNvSpPr>
            <a:spLocks noGrp="1"/>
          </p:cNvSpPr>
          <p:nvPr>
            <p:ph type="dt" sz="half" idx="2"/>
          </p:nvPr>
        </p:nvSpPr>
        <p:spPr>
          <a:xfrm>
            <a:off x="685800" y="6248400"/>
            <a:ext cx="1905000" cy="457200"/>
          </a:xfrm>
          <a:prstGeom prst="rect">
            <a:avLst/>
          </a:prstGeom>
          <a:noFill/>
          <a:ln w="9525">
            <a:noFill/>
          </a:ln>
        </p:spPr>
        <p:txBody>
          <a:bodyPr/>
          <a:lstStyle>
            <a:lvl1pPr>
              <a:defRPr sz="1400">
                <a:ea typeface="宋体" panose="02010600030101010101" pitchFamily="2" charset="-122"/>
              </a:defRPr>
            </a:lvl1pPr>
          </a:lstStyle>
          <a:p>
            <a:pPr lvl="0" fontAlgn="base"/>
            <a:endParaRPr lang="zh-CN" altLang="en-US" strike="noStrike" noProof="1" dirty="0"/>
          </a:p>
        </p:txBody>
      </p:sp>
      <p:sp>
        <p:nvSpPr>
          <p:cNvPr id="1029" name="页脚占位符 1028"/>
          <p:cNvSpPr>
            <a:spLocks noGrp="1"/>
          </p:cNvSpPr>
          <p:nvPr>
            <p:ph type="ftr" sz="quarter" idx="3"/>
          </p:nvPr>
        </p:nvSpPr>
        <p:spPr>
          <a:xfrm>
            <a:off x="3124200" y="6248400"/>
            <a:ext cx="2895600" cy="457200"/>
          </a:xfrm>
          <a:prstGeom prst="rect">
            <a:avLst/>
          </a:prstGeom>
          <a:noFill/>
          <a:ln w="9525">
            <a:noFill/>
          </a:ln>
        </p:spPr>
        <p:txBody>
          <a:bodyPr/>
          <a:lstStyle>
            <a:lvl1pPr algn="ctr">
              <a:defRPr sz="1400">
                <a:ea typeface="宋体" panose="02010600030101010101" pitchFamily="2" charset="-122"/>
              </a:defRPr>
            </a:lvl1pPr>
          </a:lstStyle>
          <a:p>
            <a:pPr lvl="0" fontAlgn="base"/>
            <a:endParaRPr lang="zh-CN" altLang="en-US" strike="noStrike" noProof="1" dirty="0"/>
          </a:p>
        </p:txBody>
      </p:sp>
      <p:sp>
        <p:nvSpPr>
          <p:cNvPr id="1030" name="灯片编号占位符 1029"/>
          <p:cNvSpPr>
            <a:spLocks noGrp="1"/>
          </p:cNvSpPr>
          <p:nvPr>
            <p:ph type="sldNum" sz="quarter" idx="4"/>
          </p:nvPr>
        </p:nvSpPr>
        <p:spPr>
          <a:xfrm>
            <a:off x="6553200" y="6248400"/>
            <a:ext cx="1905000" cy="457200"/>
          </a:xfrm>
          <a:prstGeom prst="rect">
            <a:avLst/>
          </a:prstGeom>
          <a:noFill/>
          <a:ln w="9525">
            <a:noFill/>
          </a:ln>
        </p:spPr>
        <p:txBody>
          <a:bodyPr/>
          <a:lstStyle>
            <a:lvl1pPr algn="r">
              <a:defRPr sz="1400">
                <a:ea typeface="宋体" panose="02010600030101010101" pitchFamily="2" charset="-122"/>
              </a:defRPr>
            </a:lvl1pPr>
          </a:lstStyle>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
        <p:nvSpPr>
          <p:cNvPr id="1031" name="矩形 1031"/>
          <p:cNvSpPr/>
          <p:nvPr/>
        </p:nvSpPr>
        <p:spPr>
          <a:xfrm>
            <a:off x="0" y="0"/>
            <a:ext cx="9144000" cy="841375"/>
          </a:xfrm>
          <a:prstGeom prst="rect">
            <a:avLst/>
          </a:prstGeom>
          <a:solidFill>
            <a:srgbClr val="99CCFF"/>
          </a:solidFill>
          <a:ln w="9525">
            <a:noFill/>
          </a:ln>
        </p:spPr>
        <p:txBody>
          <a:bodyPr anchor="t" anchorCtr="0"/>
          <a:p>
            <a:pPr lvl="0" indent="0" eaLnBrk="0" hangingPunct="0"/>
            <a:endParaRPr lang="zh-CN" altLang="en-US">
              <a:latin typeface="Times New Roman" panose="02020603050405020304" charset="0"/>
            </a:endParaRPr>
          </a:p>
        </p:txBody>
      </p:sp>
      <p:sp>
        <p:nvSpPr>
          <p:cNvPr id="1032" name="文本框 1030"/>
          <p:cNvSpPr txBox="1"/>
          <p:nvPr/>
        </p:nvSpPr>
        <p:spPr>
          <a:xfrm>
            <a:off x="228600" y="153988"/>
            <a:ext cx="4343400" cy="230187"/>
          </a:xfrm>
          <a:prstGeom prst="rect">
            <a:avLst/>
          </a:prstGeom>
          <a:noFill/>
          <a:ln w="9525">
            <a:noFill/>
          </a:ln>
        </p:spPr>
        <p:txBody>
          <a:bodyPr anchor="t" anchorCtr="0"/>
          <a:p>
            <a:pPr lvl="0" indent="0" eaLnBrk="0" hangingPunct="0">
              <a:spcBef>
                <a:spcPct val="50000"/>
              </a:spcBef>
            </a:pPr>
            <a:r>
              <a:rPr lang="zh-CN" altLang="en-US" sz="1200" b="1" dirty="0">
                <a:solidFill>
                  <a:srgbClr val="FFFFFF"/>
                </a:solidFill>
                <a:latin typeface="黑体" panose="02010609060101010101" pitchFamily="2" charset="-122"/>
                <a:ea typeface="黑体" panose="02010609060101010101" pitchFamily="2" charset="-122"/>
              </a:rPr>
              <a:t>丰田技术员</a:t>
            </a:r>
            <a:r>
              <a:rPr lang="en-US" altLang="ja-JP" sz="1200" b="1">
                <a:solidFill>
                  <a:schemeClr val="bg1"/>
                </a:solidFill>
                <a:latin typeface="黑体" panose="02010609060101010101" pitchFamily="2" charset="-122"/>
                <a:ea typeface="黑体" panose="02010609060101010101" pitchFamily="2" charset="-122"/>
              </a:rPr>
              <a:t>&gt;&gt;</a:t>
            </a:r>
            <a:r>
              <a:rPr lang="ja-JP" altLang="en-US" sz="1200" b="1" dirty="0">
                <a:solidFill>
                  <a:schemeClr val="bg1"/>
                </a:solidFill>
                <a:latin typeface="黑体" panose="02010609060101010101" pitchFamily="2" charset="-122"/>
                <a:ea typeface="黑体" panose="02010609060101010101" pitchFamily="2" charset="-122"/>
              </a:rPr>
              <a:t>工作安全</a:t>
            </a:r>
            <a:endParaRPr lang="en-US" altLang="ja-JP" sz="1200" b="1" dirty="0">
              <a:solidFill>
                <a:schemeClr val="bg1"/>
              </a:solidFill>
              <a:latin typeface="黑体" panose="02010609060101010101" pitchFamily="2" charset="-122"/>
              <a:ea typeface="黑体" panose="0201060906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5pPr>
      <a:lvl6pPr marL="2286000" lvl="5"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6pPr>
      <a:lvl7pPr marL="2743200" lvl="6"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7pPr>
      <a:lvl8pPr marL="3200400" lvl="7"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8pPr>
      <a:lvl9pPr marL="3657600" lvl="8"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5.jpe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副标题 2050"/>
          <p:cNvSpPr>
            <a:spLocks noGrp="1"/>
          </p:cNvSpPr>
          <p:nvPr>
            <p:ph type="subTitle" idx="1"/>
          </p:nvPr>
        </p:nvSpPr>
        <p:spPr>
          <a:xfrm>
            <a:off x="5181600" y="415925"/>
            <a:ext cx="3733800" cy="381000"/>
          </a:xfrm>
        </p:spPr>
        <p:txBody>
          <a:bodyPr anchor="t" anchorCtr="0"/>
          <a:p>
            <a:pPr algn="r" defTabSz="914400">
              <a:buClrTx/>
              <a:buSzTx/>
              <a:buFontTx/>
            </a:pPr>
            <a:r>
              <a:rPr lang="zh-CN" sz="1400" b="1" kern="1200" baseline="0" dirty="0">
                <a:solidFill>
                  <a:srgbClr val="FF0000"/>
                </a:solidFill>
                <a:latin typeface="黑体" panose="02010609060101010101" pitchFamily="2" charset="-122"/>
                <a:ea typeface="黑体" panose="02010609060101010101" pitchFamily="2" charset="-122"/>
                <a:cs typeface="+mn-cs"/>
              </a:rPr>
              <a:t>维护目的</a:t>
            </a:r>
            <a:endParaRPr lang="zh-CN"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4099" name="文本框 2052"/>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endParaRPr lang="en-US" altLang="ja-JP" sz="1000">
              <a:latin typeface="黑体" panose="02010609060101010101" pitchFamily="2" charset="-122"/>
              <a:ea typeface="黑体" panose="02010609060101010101" pitchFamily="2" charset="-122"/>
            </a:endParaRPr>
          </a:p>
        </p:txBody>
      </p:sp>
      <p:pic>
        <p:nvPicPr>
          <p:cNvPr id="2" name="图片 1"/>
          <p:cNvPicPr>
            <a:picLocks noChangeAspect="1"/>
          </p:cNvPicPr>
          <p:nvPr/>
        </p:nvPicPr>
        <p:blipFill>
          <a:blip r:embed="rId1"/>
          <a:stretch>
            <a:fillRect/>
          </a:stretch>
        </p:blipFill>
        <p:spPr>
          <a:xfrm>
            <a:off x="2096770" y="1088390"/>
            <a:ext cx="5186045" cy="3884295"/>
          </a:xfrm>
          <a:prstGeom prst="rect">
            <a:avLst/>
          </a:prstGeom>
        </p:spPr>
      </p:pic>
      <p:sp>
        <p:nvSpPr>
          <p:cNvPr id="4" name="文本框 3"/>
          <p:cNvSpPr txBox="1"/>
          <p:nvPr/>
        </p:nvSpPr>
        <p:spPr>
          <a:xfrm>
            <a:off x="206375" y="5003800"/>
            <a:ext cx="8698865" cy="1568450"/>
          </a:xfrm>
          <a:prstGeom prst="rect">
            <a:avLst/>
          </a:prstGeom>
          <a:noFill/>
        </p:spPr>
        <p:txBody>
          <a:bodyPr wrap="square" rtlCol="0" anchor="t">
            <a:spAutoFit/>
          </a:bodyPr>
          <a:p>
            <a:pPr algn="ctr"/>
            <a:r>
              <a:rPr lang="zh-CN" altLang="en-US" b="1">
                <a:latin typeface="微软雅黑" panose="020B0503020204020204" charset="-122"/>
                <a:ea typeface="微软雅黑" panose="020B0503020204020204" charset="-122"/>
              </a:rPr>
              <a:t>汽车零件磨损的三个阶段</a:t>
            </a:r>
            <a:endParaRPr lang="zh-CN" altLang="en-US" b="1">
              <a:latin typeface="微软雅黑" panose="020B0503020204020204" charset="-122"/>
              <a:ea typeface="微软雅黑" panose="020B0503020204020204" charset="-122"/>
            </a:endParaRPr>
          </a:p>
          <a:p>
            <a:r>
              <a:rPr lang="en-US" altLang="zh-CN"/>
              <a:t>       </a:t>
            </a:r>
            <a:endParaRPr lang="en-US" altLang="zh-CN"/>
          </a:p>
          <a:p>
            <a:r>
              <a:rPr lang="en-US" altLang="zh-CN"/>
              <a:t>        </a:t>
            </a:r>
            <a:r>
              <a:rPr lang="zh-CN" altLang="en-US" b="1"/>
              <a:t>其磨损的程度在其他条件(如材料、路况等)相同的情况下，会因使用、保养的情况不同而有很大的差异</a:t>
            </a:r>
            <a:endParaRPr lang="zh-CN" altLang="en-US" b="1"/>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副标题 2050"/>
          <p:cNvSpPr>
            <a:spLocks noGrp="1"/>
          </p:cNvSpPr>
          <p:nvPr>
            <p:ph type="subTitle" idx="1"/>
          </p:nvPr>
        </p:nvSpPr>
        <p:spPr>
          <a:xfrm>
            <a:off x="5181600" y="415925"/>
            <a:ext cx="3733800" cy="381000"/>
          </a:xfrm>
        </p:spPr>
        <p:txBody>
          <a:bodyPr anchor="t" anchorCtr="0"/>
          <a:p>
            <a:pPr algn="r" defTabSz="914400">
              <a:buClrTx/>
              <a:buSzTx/>
              <a:buFontTx/>
            </a:pPr>
            <a:r>
              <a:rPr lang="zh-CN" sz="1400" b="1" kern="1200" baseline="0" dirty="0">
                <a:solidFill>
                  <a:srgbClr val="FF0000"/>
                </a:solidFill>
                <a:latin typeface="黑体" panose="02010609060101010101" pitchFamily="2" charset="-122"/>
                <a:ea typeface="黑体" panose="02010609060101010101" pitchFamily="2" charset="-122"/>
                <a:cs typeface="+mn-cs"/>
              </a:rPr>
              <a:t>维护目的</a:t>
            </a:r>
            <a:endParaRPr lang="zh-CN"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4099" name="文本框 2052"/>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endParaRPr lang="en-US" altLang="ja-JP" sz="1000">
              <a:latin typeface="黑体" panose="02010609060101010101" pitchFamily="2" charset="-122"/>
              <a:ea typeface="黑体" panose="02010609060101010101" pitchFamily="2" charset="-122"/>
            </a:endParaRPr>
          </a:p>
        </p:txBody>
      </p:sp>
      <p:sp>
        <p:nvSpPr>
          <p:cNvPr id="4" name="文本框 3"/>
          <p:cNvSpPr txBox="1"/>
          <p:nvPr/>
        </p:nvSpPr>
        <p:spPr>
          <a:xfrm>
            <a:off x="1905" y="5319395"/>
            <a:ext cx="9140190" cy="1630045"/>
          </a:xfrm>
          <a:prstGeom prst="rect">
            <a:avLst/>
          </a:prstGeom>
          <a:noFill/>
        </p:spPr>
        <p:txBody>
          <a:bodyPr wrap="square" rtlCol="0" anchor="t">
            <a:spAutoFit/>
          </a:bodyPr>
          <a:p>
            <a:pPr algn="l"/>
            <a:r>
              <a:rPr lang="en-US" altLang="zh-CN" sz="2000">
                <a:latin typeface="微软雅黑" panose="020B0503020204020204" charset="-122"/>
                <a:ea typeface="微软雅黑" panose="020B0503020204020204" charset="-122"/>
              </a:rPr>
              <a:t>       </a:t>
            </a:r>
            <a:r>
              <a:rPr lang="zh-CN" altLang="en-US" sz="2000">
                <a:latin typeface="微软雅黑" panose="020B0503020204020204" charset="-122"/>
                <a:ea typeface="微软雅黑" panose="020B0503020204020204" charset="-122"/>
              </a:rPr>
              <a:t>由图中曲线可知，在相同的里程内，情况 1 的磨损量就比情况 2 的小，其使用寿命就比情况 2 长。由此可见，只有根据零部件的磨损规律制订切实可行的维护保养措施，才能使其保持完好的技术状态，这便是汽车维护的意义所在。1 是使用方法得当、保养适时的磨损曲线 2 是使用方法不当、保养不及时的磨损曲线。</a:t>
            </a:r>
            <a:endParaRPr lang="zh-CN" altLang="en-US" sz="200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
          <a:stretch>
            <a:fillRect/>
          </a:stretch>
        </p:blipFill>
        <p:spPr>
          <a:xfrm>
            <a:off x="1331595" y="1088390"/>
            <a:ext cx="6784340" cy="3731895"/>
          </a:xfrm>
          <a:prstGeom prst="rect">
            <a:avLst/>
          </a:prstGeom>
        </p:spPr>
      </p:pic>
      <p:sp>
        <p:nvSpPr>
          <p:cNvPr id="6" name="文本框 5"/>
          <p:cNvSpPr txBox="1"/>
          <p:nvPr/>
        </p:nvSpPr>
        <p:spPr>
          <a:xfrm>
            <a:off x="2637155" y="4822190"/>
            <a:ext cx="4572000" cy="398780"/>
          </a:xfrm>
          <a:prstGeom prst="rect">
            <a:avLst/>
          </a:prstGeom>
          <a:noFill/>
        </p:spPr>
        <p:txBody>
          <a:bodyPr wrap="square" rtlCol="0" anchor="t">
            <a:spAutoFit/>
          </a:bodyPr>
          <a:p>
            <a:pPr algn="ctr"/>
            <a:r>
              <a:rPr lang="zh-CN" altLang="en-US" sz="2000" b="1">
                <a:latin typeface="微软雅黑" panose="020B0503020204020204" charset="-122"/>
                <a:ea typeface="微软雅黑" panose="020B0503020204020204" charset="-122"/>
              </a:rPr>
              <a:t>汽车零件磨损曲线</a:t>
            </a:r>
            <a:endParaRPr lang="zh-CN" altLang="en-US" sz="2000" b="1">
              <a:latin typeface="微软雅黑" panose="020B0503020204020204" charset="-122"/>
              <a:ea typeface="微软雅黑" panose="020B0503020204020204" charset="-122"/>
            </a:endParaRPr>
          </a:p>
        </p:txBody>
      </p:sp>
      <p:grpSp>
        <p:nvGrpSpPr>
          <p:cNvPr id="9" name="组合 8"/>
          <p:cNvGrpSpPr/>
          <p:nvPr/>
        </p:nvGrpSpPr>
        <p:grpSpPr>
          <a:xfrm>
            <a:off x="26035" y="0"/>
            <a:ext cx="2297430" cy="796290"/>
            <a:chOff x="41" y="0"/>
            <a:chExt cx="3618" cy="1254"/>
          </a:xfrm>
        </p:grpSpPr>
        <p:sp>
          <p:nvSpPr>
            <p:cNvPr id="7"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副标题 2050"/>
          <p:cNvSpPr>
            <a:spLocks noGrp="1"/>
          </p:cNvSpPr>
          <p:nvPr>
            <p:ph type="subTitle" idx="1"/>
          </p:nvPr>
        </p:nvSpPr>
        <p:spPr>
          <a:xfrm>
            <a:off x="5181600" y="415925"/>
            <a:ext cx="3733800" cy="381000"/>
          </a:xfrm>
        </p:spPr>
        <p:txBody>
          <a:bodyPr anchor="t" anchorCtr="0"/>
          <a:p>
            <a:pPr algn="r" defTabSz="914400">
              <a:buClrTx/>
              <a:buSzTx/>
              <a:buFontTx/>
            </a:pPr>
            <a:r>
              <a:rPr lang="zh-CN" sz="1400" b="1" kern="1200" baseline="0" dirty="0">
                <a:solidFill>
                  <a:srgbClr val="FF0000"/>
                </a:solidFill>
                <a:latin typeface="黑体" panose="02010609060101010101" pitchFamily="2" charset="-122"/>
                <a:ea typeface="黑体" panose="02010609060101010101" pitchFamily="2" charset="-122"/>
                <a:cs typeface="+mn-cs"/>
              </a:rPr>
              <a:t>维护原则</a:t>
            </a:r>
            <a:endParaRPr lang="zh-CN"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4099" name="文本框 2052"/>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endParaRPr lang="en-US" altLang="ja-JP" sz="1000">
              <a:latin typeface="黑体" panose="02010609060101010101" pitchFamily="2" charset="-122"/>
              <a:ea typeface="黑体" panose="02010609060101010101" pitchFamily="2" charset="-122"/>
            </a:endParaRPr>
          </a:p>
        </p:txBody>
      </p:sp>
      <p:sp>
        <p:nvSpPr>
          <p:cNvPr id="4" name="文本框 3"/>
          <p:cNvSpPr txBox="1"/>
          <p:nvPr/>
        </p:nvSpPr>
        <p:spPr>
          <a:xfrm>
            <a:off x="-63500" y="5548630"/>
            <a:ext cx="9140190" cy="1014730"/>
          </a:xfrm>
          <a:prstGeom prst="rect">
            <a:avLst/>
          </a:prstGeom>
          <a:noFill/>
        </p:spPr>
        <p:txBody>
          <a:bodyPr wrap="square" rtlCol="0" anchor="t">
            <a:spAutoFit/>
          </a:bodyPr>
          <a:p>
            <a:pPr algn="l"/>
            <a:r>
              <a:rPr lang="en-US" altLang="zh-CN" sz="2000"/>
              <a:t>3.</a:t>
            </a:r>
            <a:r>
              <a:rPr lang="zh-CN" altLang="en-US" sz="2000"/>
              <a:t>强制维护是在计划预防维护的前提下所执行的维护制度，是指汽车维护工作必须遵照交通运输管理部门或汽车使用说明书规定的行驶里程或时间间隔，按期进行，不得任意拖延，以体现强制性的维护原则。</a:t>
            </a:r>
            <a:endParaRPr lang="zh-CN" altLang="en-US" sz="2000"/>
          </a:p>
        </p:txBody>
      </p:sp>
      <p:pic>
        <p:nvPicPr>
          <p:cNvPr id="2" name="图片 1"/>
          <p:cNvPicPr>
            <a:picLocks noChangeAspect="1"/>
          </p:cNvPicPr>
          <p:nvPr/>
        </p:nvPicPr>
        <p:blipFill>
          <a:blip r:embed="rId1"/>
          <a:stretch>
            <a:fillRect/>
          </a:stretch>
        </p:blipFill>
        <p:spPr>
          <a:xfrm>
            <a:off x="4319270" y="880110"/>
            <a:ext cx="4599305" cy="3061970"/>
          </a:xfrm>
          <a:prstGeom prst="rect">
            <a:avLst/>
          </a:prstGeom>
        </p:spPr>
      </p:pic>
      <p:sp>
        <p:nvSpPr>
          <p:cNvPr id="7" name="文本框 6"/>
          <p:cNvSpPr txBox="1"/>
          <p:nvPr/>
        </p:nvSpPr>
        <p:spPr>
          <a:xfrm>
            <a:off x="27305" y="1000760"/>
            <a:ext cx="3839210" cy="1348740"/>
          </a:xfrm>
          <a:prstGeom prst="rect">
            <a:avLst/>
          </a:prstGeom>
          <a:noFill/>
        </p:spPr>
        <p:txBody>
          <a:bodyPr wrap="square" rtlCol="0" anchor="t">
            <a:noAutofit/>
          </a:bodyPr>
          <a:p>
            <a:r>
              <a:rPr lang="zh-CN" altLang="en-US">
                <a:latin typeface="微软雅黑" panose="020B0503020204020204" charset="-122"/>
                <a:ea typeface="微软雅黑" panose="020B0503020204020204" charset="-122"/>
                <a:cs typeface="微软雅黑" panose="020B0503020204020204" charset="-122"/>
              </a:rPr>
              <a:t>汽车维护应贯彻“预防为主、定期检测、强制维护”的原则。</a:t>
            </a:r>
            <a:endParaRPr lang="zh-CN" altLang="en-US">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27305" y="2346325"/>
            <a:ext cx="3856355" cy="1322070"/>
          </a:xfrm>
          <a:prstGeom prst="rect">
            <a:avLst/>
          </a:prstGeom>
          <a:noFill/>
        </p:spPr>
        <p:txBody>
          <a:bodyPr wrap="square" rtlCol="0" anchor="t">
            <a:spAutoFit/>
          </a:bodyPr>
          <a:p>
            <a:r>
              <a:rPr lang="en-US" altLang="zh-CN" sz="2000"/>
              <a:t>1.</a:t>
            </a:r>
            <a:r>
              <a:rPr lang="zh-CN" altLang="en-US" sz="2000"/>
              <a:t>汽车维护是预防性的，保持车容整洁、车况良好，及时消除发现的故障和隐患，防止汽车早期损坏是汽车维护的基本要求。</a:t>
            </a:r>
            <a:endParaRPr lang="zh-CN" altLang="en-US" sz="2000"/>
          </a:p>
        </p:txBody>
      </p:sp>
      <p:sp>
        <p:nvSpPr>
          <p:cNvPr id="9" name="文本框 8"/>
          <p:cNvSpPr txBox="1"/>
          <p:nvPr/>
        </p:nvSpPr>
        <p:spPr>
          <a:xfrm>
            <a:off x="-63500" y="4018280"/>
            <a:ext cx="9234805" cy="1322070"/>
          </a:xfrm>
          <a:prstGeom prst="rect">
            <a:avLst/>
          </a:prstGeom>
          <a:noFill/>
        </p:spPr>
        <p:txBody>
          <a:bodyPr wrap="square" rtlCol="0" anchor="t">
            <a:spAutoFit/>
          </a:bodyPr>
          <a:p>
            <a:r>
              <a:rPr lang="en-US" altLang="zh-CN" sz="2000"/>
              <a:t>2.</a:t>
            </a:r>
            <a:r>
              <a:rPr lang="zh-CN" altLang="en-US" sz="2000"/>
              <a:t>定期检测是指汽车在二级维护前必须用检测仪器或设备对汽车的主要性能和技术状况进行检测诊断，以了解和掌握汽车的技术状况和磨损程度，并做出技术评定，根据检测结果确定该车的附加作业或小修项目，从而结合二级维护一并进行附加作业或小修。</a:t>
            </a:r>
            <a:endParaRPr lang="zh-CN" altLang="en-US" sz="2000"/>
          </a:p>
        </p:txBody>
      </p:sp>
      <p:grpSp>
        <p:nvGrpSpPr>
          <p:cNvPr id="10" name="组合 9"/>
          <p:cNvGrpSpPr/>
          <p:nvPr/>
        </p:nvGrpSpPr>
        <p:grpSpPr>
          <a:xfrm>
            <a:off x="26035" y="0"/>
            <a:ext cx="2297430" cy="796290"/>
            <a:chOff x="41" y="0"/>
            <a:chExt cx="3618" cy="1254"/>
          </a:xfrm>
        </p:grpSpPr>
        <p:sp>
          <p:nvSpPr>
            <p:cNvPr id="11"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12" name="图片 11"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sz="1400" b="1" kern="1200" baseline="0" dirty="0">
                <a:solidFill>
                  <a:srgbClr val="FF0000"/>
                </a:solidFill>
                <a:ea typeface="黑体" panose="02010609060101010101" pitchFamily="2" charset="-122"/>
                <a:cs typeface="+mn-cs"/>
              </a:rPr>
              <a:t>分类及作业内容</a:t>
            </a:r>
            <a:endParaRPr sz="1400" b="1" kern="1200" baseline="0" dirty="0">
              <a:solidFill>
                <a:srgbClr val="FF0000"/>
              </a:solidFill>
              <a:ea typeface="黑体" panose="02010609060101010101" pitchFamily="2" charset="-122"/>
              <a:cs typeface="+mn-cs"/>
            </a:endParaRPr>
          </a:p>
        </p:txBody>
      </p:sp>
      <p:sp>
        <p:nvSpPr>
          <p:cNvPr id="2" name="文本框 1"/>
          <p:cNvSpPr txBox="1"/>
          <p:nvPr/>
        </p:nvSpPr>
        <p:spPr>
          <a:xfrm>
            <a:off x="207010" y="1014730"/>
            <a:ext cx="8865870" cy="1938020"/>
          </a:xfrm>
          <a:prstGeom prst="rect">
            <a:avLst/>
          </a:prstGeom>
          <a:noFill/>
        </p:spPr>
        <p:txBody>
          <a:bodyPr wrap="square" rtlCol="0">
            <a:spAutoFit/>
          </a:bodyPr>
          <a:p>
            <a:r>
              <a:rPr lang="zh-CN" altLang="en-US" b="1">
                <a:solidFill>
                  <a:srgbClr val="FF0000"/>
                </a:solidFill>
                <a:latin typeface="微软雅黑" panose="020B0503020204020204" charset="-122"/>
                <a:ea typeface="微软雅黑" panose="020B0503020204020204" charset="-122"/>
              </a:rPr>
              <a:t>日常维护：</a:t>
            </a:r>
            <a:r>
              <a:rPr lang="zh-CN" altLang="en-US"/>
              <a:t>作业以清洁、补给和安全性能检视为核心内容。其主要</a:t>
            </a:r>
            <a:r>
              <a:rPr lang="en-US" altLang="zh-CN"/>
              <a:t>是</a:t>
            </a:r>
            <a:r>
              <a:rPr lang="zh-CN" altLang="en-US">
                <a:ea typeface="宋体" panose="02010600030101010101" pitchFamily="2" charset="-122"/>
              </a:rPr>
              <a:t>：</a:t>
            </a:r>
            <a:r>
              <a:rPr lang="en-US" altLang="zh-CN"/>
              <a:t>①坚持“三检”，即在出车前、行车中、收车后榆视车辆的安全机构及各部机件连接的紧固情况；②保持“四清”，即保持润滑油、空气、燃油滤清器和蓄电池的清洁 ；③防止“四漏”，即防止漏水、漏油、漏气和漏电。</a:t>
            </a:r>
            <a:r>
              <a:rPr lang="en-US" altLang="zh-CN">
                <a:latin typeface="微软雅黑" panose="020B0503020204020204" charset="-122"/>
                <a:ea typeface="微软雅黑" panose="020B0503020204020204" charset="-122"/>
              </a:rPr>
              <a:t>✱</a:t>
            </a:r>
            <a:r>
              <a:rPr lang="zh-CN" altLang="en-US">
                <a:latin typeface="微软雅黑" panose="020B0503020204020204" charset="-122"/>
                <a:ea typeface="微软雅黑" panose="020B0503020204020204" charset="-122"/>
              </a:rPr>
              <a:t>不需要专业技能。</a:t>
            </a:r>
            <a:endParaRPr lang="zh-CN" altLang="en-US">
              <a:latin typeface="微软雅黑" panose="020B0503020204020204" charset="-122"/>
              <a:ea typeface="微软雅黑" panose="020B0503020204020204" charset="-122"/>
            </a:endParaRPr>
          </a:p>
        </p:txBody>
      </p:sp>
      <p:sp>
        <p:nvSpPr>
          <p:cNvPr id="4" name="文本框 3"/>
          <p:cNvSpPr txBox="1"/>
          <p:nvPr/>
        </p:nvSpPr>
        <p:spPr>
          <a:xfrm>
            <a:off x="161290" y="3054985"/>
            <a:ext cx="8865870" cy="829945"/>
          </a:xfrm>
          <a:prstGeom prst="rect">
            <a:avLst/>
          </a:prstGeom>
          <a:noFill/>
        </p:spPr>
        <p:txBody>
          <a:bodyPr wrap="square" rtlCol="0">
            <a:spAutoFit/>
          </a:bodyPr>
          <a:p>
            <a:r>
              <a:rPr lang="zh-CN" altLang="en-US" b="1">
                <a:solidFill>
                  <a:srgbClr val="FF0000"/>
                </a:solidFill>
                <a:latin typeface="微软雅黑" panose="020B0503020204020204" charset="-122"/>
                <a:ea typeface="微软雅黑" panose="020B0503020204020204" charset="-122"/>
              </a:rPr>
              <a:t>一级维护：</a:t>
            </a:r>
            <a:r>
              <a:rPr lang="en-US" altLang="zh-CN"/>
              <a:t>除日常维护作业外，以润滑、紧固为作业中心内容，并检查有关制动、操纵等系统中的安全部件。</a:t>
            </a:r>
            <a:r>
              <a:rPr lang="en-US" altLang="zh-CN">
                <a:latin typeface="微软雅黑" panose="020B0503020204020204" charset="-122"/>
                <a:ea typeface="微软雅黑" panose="020B0503020204020204" charset="-122"/>
                <a:sym typeface="+mn-ea"/>
              </a:rPr>
              <a:t>✱</a:t>
            </a:r>
            <a:r>
              <a:rPr lang="zh-CN" altLang="en-US">
                <a:latin typeface="微软雅黑" panose="020B0503020204020204" charset="-122"/>
                <a:ea typeface="微软雅黑" panose="020B0503020204020204" charset="-122"/>
                <a:sym typeface="+mn-ea"/>
              </a:rPr>
              <a:t>基础</a:t>
            </a:r>
            <a:r>
              <a:rPr lang="zh-CN" altLang="en-US">
                <a:latin typeface="微软雅黑" panose="020B0503020204020204" charset="-122"/>
                <a:ea typeface="微软雅黑" panose="020B0503020204020204" charset="-122"/>
                <a:sym typeface="+mn-ea"/>
              </a:rPr>
              <a:t>技能。</a:t>
            </a:r>
            <a:endParaRPr lang="zh-CN" altLang="en-US" b="1">
              <a:solidFill>
                <a:srgbClr val="FF0000"/>
              </a:solidFill>
              <a:latin typeface="微软雅黑" panose="020B0503020204020204" charset="-122"/>
              <a:ea typeface="微软雅黑" panose="020B0503020204020204" charset="-122"/>
            </a:endParaRPr>
          </a:p>
        </p:txBody>
      </p:sp>
      <p:sp>
        <p:nvSpPr>
          <p:cNvPr id="5" name="文本框 4"/>
          <p:cNvSpPr txBox="1"/>
          <p:nvPr/>
        </p:nvSpPr>
        <p:spPr>
          <a:xfrm>
            <a:off x="116840" y="3884930"/>
            <a:ext cx="8956675" cy="1584325"/>
          </a:xfrm>
          <a:prstGeom prst="rect">
            <a:avLst/>
          </a:prstGeom>
          <a:noFill/>
        </p:spPr>
        <p:txBody>
          <a:bodyPr wrap="square" rtlCol="0">
            <a:noAutofit/>
          </a:bodyPr>
          <a:p>
            <a:r>
              <a:rPr lang="zh-CN" altLang="en-US" b="1">
                <a:solidFill>
                  <a:srgbClr val="FF0000"/>
                </a:solidFill>
                <a:latin typeface="微软雅黑" panose="020B0503020204020204" charset="-122"/>
                <a:ea typeface="微软雅黑" panose="020B0503020204020204" charset="-122"/>
              </a:rPr>
              <a:t>二级维护：</a:t>
            </a:r>
            <a:r>
              <a:rPr lang="en-US" altLang="zh-CN"/>
              <a:t>除一级维护作业外，以检查、调整制动系统、转向操纵系统、悬架等安全部件为作业中心内容，并拆检轮胎，进行轮胎换位，检查调整发动机工作状况和汽车排放相关系统等。</a:t>
            </a:r>
            <a:r>
              <a:rPr lang="en-US" altLang="zh-CN">
                <a:latin typeface="微软雅黑" panose="020B0503020204020204" charset="-122"/>
                <a:ea typeface="微软雅黑" panose="020B0503020204020204" charset="-122"/>
                <a:sym typeface="+mn-ea"/>
              </a:rPr>
              <a:t>✱</a:t>
            </a:r>
            <a:r>
              <a:rPr lang="zh-CN" altLang="en-US">
                <a:latin typeface="微软雅黑" panose="020B0503020204020204" charset="-122"/>
                <a:ea typeface="微软雅黑" panose="020B0503020204020204" charset="-122"/>
                <a:sym typeface="+mn-ea"/>
              </a:rPr>
              <a:t>需一定的专业</a:t>
            </a:r>
            <a:r>
              <a:rPr lang="zh-CN" altLang="en-US">
                <a:latin typeface="微软雅黑" panose="020B0503020204020204" charset="-122"/>
                <a:ea typeface="微软雅黑" panose="020B0503020204020204" charset="-122"/>
                <a:sym typeface="+mn-ea"/>
              </a:rPr>
              <a:t>技能。</a:t>
            </a:r>
            <a:endParaRPr lang="zh-CN" altLang="en-US" b="1">
              <a:solidFill>
                <a:srgbClr val="FF0000"/>
              </a:solidFill>
              <a:latin typeface="微软雅黑" panose="020B0503020204020204" charset="-122"/>
              <a:ea typeface="微软雅黑" panose="020B0503020204020204" charset="-122"/>
            </a:endParaRPr>
          </a:p>
          <a:p>
            <a:endParaRPr lang="en-US" altLang="zh-CN"/>
          </a:p>
        </p:txBody>
      </p:sp>
      <p:sp>
        <p:nvSpPr>
          <p:cNvPr id="6" name="文本框 5"/>
          <p:cNvSpPr txBox="1"/>
          <p:nvPr/>
        </p:nvSpPr>
        <p:spPr>
          <a:xfrm>
            <a:off x="66040" y="5626735"/>
            <a:ext cx="8865870" cy="460375"/>
          </a:xfrm>
          <a:prstGeom prst="rect">
            <a:avLst/>
          </a:prstGeom>
          <a:noFill/>
        </p:spPr>
        <p:txBody>
          <a:bodyPr wrap="square" rtlCol="0">
            <a:spAutoFit/>
          </a:bodyPr>
          <a:p>
            <a:r>
              <a:rPr lang="zh-CN" altLang="en-US" b="1">
                <a:solidFill>
                  <a:srgbClr val="FF0000"/>
                </a:solidFill>
                <a:latin typeface="微软雅黑" panose="020B0503020204020204" charset="-122"/>
                <a:ea typeface="微软雅黑" panose="020B0503020204020204" charset="-122"/>
              </a:rPr>
              <a:t>季节性维护：</a:t>
            </a:r>
            <a:r>
              <a:rPr lang="zh-CN" altLang="en-US">
                <a:ea typeface="宋体" panose="02010600030101010101" pitchFamily="2" charset="-122"/>
              </a:rPr>
              <a:t>冬、夏季节性的附加维护</a:t>
            </a:r>
            <a:r>
              <a:rPr lang="zh-CN" altLang="en-US">
                <a:ea typeface="宋体" panose="02010600030101010101" pitchFamily="2" charset="-122"/>
                <a:sym typeface="+mn-ea"/>
              </a:rPr>
              <a:t>。</a:t>
            </a:r>
            <a:endParaRPr lang="zh-CN" altLang="en-US">
              <a:ea typeface="宋体" panose="02010600030101010101" pitchFamily="2" charset="-122"/>
            </a:endParaRPr>
          </a:p>
        </p:txBody>
      </p:sp>
      <p:sp>
        <p:nvSpPr>
          <p:cNvPr id="7" name="文本框 6"/>
          <p:cNvSpPr txBox="1"/>
          <p:nvPr/>
        </p:nvSpPr>
        <p:spPr>
          <a:xfrm>
            <a:off x="104140" y="6287135"/>
            <a:ext cx="8865870" cy="460375"/>
          </a:xfrm>
          <a:prstGeom prst="rect">
            <a:avLst/>
          </a:prstGeom>
          <a:noFill/>
        </p:spPr>
        <p:txBody>
          <a:bodyPr wrap="square" rtlCol="0">
            <a:spAutoFit/>
          </a:bodyPr>
          <a:p>
            <a:r>
              <a:rPr lang="zh-CN" altLang="en-US" b="1">
                <a:solidFill>
                  <a:srgbClr val="FF0000"/>
                </a:solidFill>
                <a:latin typeface="微软雅黑" panose="020B0503020204020204" charset="-122"/>
                <a:ea typeface="微软雅黑" panose="020B0503020204020204" charset="-122"/>
              </a:rPr>
              <a:t>免拆维护：</a:t>
            </a:r>
            <a:r>
              <a:rPr lang="zh-CN">
                <a:ea typeface="宋体" panose="02010600030101010101" pitchFamily="2" charset="-122"/>
              </a:rPr>
              <a:t>不解体情况</a:t>
            </a:r>
            <a:r>
              <a:rPr lang="zh-CN">
                <a:ea typeface="宋体" panose="02010600030101010101" pitchFamily="2" charset="-122"/>
              </a:rPr>
              <a:t>，主要依靠仪器设备来完成更换或清洁等。</a:t>
            </a:r>
            <a:endParaRPr lang="zh-CN" b="1">
              <a:solidFill>
                <a:srgbClr val="FF0000"/>
              </a:solidFill>
              <a:latin typeface="微软雅黑" panose="020B0503020204020204" charset="-122"/>
              <a:ea typeface="宋体" panose="02010600030101010101" pitchFamily="2" charset="-122"/>
            </a:endParaRPr>
          </a:p>
        </p:txBody>
      </p:sp>
      <p:grpSp>
        <p:nvGrpSpPr>
          <p:cNvPr id="9" name="组合 8"/>
          <p:cNvGrpSpPr/>
          <p:nvPr/>
        </p:nvGrpSpPr>
        <p:grpSpPr>
          <a:xfrm>
            <a:off x="26035" y="0"/>
            <a:ext cx="2297430" cy="796290"/>
            <a:chOff x="41" y="0"/>
            <a:chExt cx="3618" cy="1254"/>
          </a:xfrm>
        </p:grpSpPr>
        <p:sp>
          <p:nvSpPr>
            <p:cNvPr id="3"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sz="1400" b="1" kern="1200" baseline="0" dirty="0">
                <a:solidFill>
                  <a:srgbClr val="FF0000"/>
                </a:solidFill>
                <a:latin typeface="黑体" panose="02010609060101010101" pitchFamily="2" charset="-122"/>
                <a:ea typeface="黑体" panose="02010609060101010101" pitchFamily="2" charset="-122"/>
                <a:cs typeface="+mn-cs"/>
              </a:rPr>
              <a:t>维护保养周期</a:t>
            </a:r>
            <a:endParaRPr lang="zh-CN"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8197" name="矩形 2"/>
          <p:cNvSpPr/>
          <p:nvPr/>
        </p:nvSpPr>
        <p:spPr>
          <a:xfrm>
            <a:off x="55245" y="5814060"/>
            <a:ext cx="9033510" cy="598170"/>
          </a:xfrm>
          <a:prstGeom prst="rect">
            <a:avLst/>
          </a:prstGeom>
          <a:noFill/>
          <a:ln w="28575" cmpd="sng">
            <a:solidFill>
              <a:schemeClr val="accent1">
                <a:shade val="50000"/>
              </a:schemeClr>
            </a:solidFill>
            <a:prstDash val="solid"/>
          </a:ln>
          <a:effectLst>
            <a:outerShdw blurRad="50800" dist="38100" dir="2700000" algn="tl" rotWithShape="0">
              <a:prstClr val="black">
                <a:alpha val="41000"/>
              </a:prstClr>
            </a:outerShdw>
          </a:effectLst>
        </p:spPr>
        <p:txBody>
          <a:bodyPr anchor="t" anchorCtr="0"/>
          <a:p>
            <a:pPr marL="342900" indent="-342900" eaLnBrk="0" hangingPunct="0">
              <a:spcBef>
                <a:spcPts val="500"/>
              </a:spcBef>
              <a:spcAft>
                <a:spcPts val="500"/>
              </a:spcAft>
            </a:pPr>
            <a:r>
              <a:rPr lang="zh-CN" altLang="en-US" sz="3000" b="1" dirty="0" err="1">
                <a:solidFill>
                  <a:srgbClr val="FF0000"/>
                </a:solidFill>
                <a:latin typeface="微软雅黑" panose="020B0503020204020204" charset="-122"/>
                <a:ea typeface="微软雅黑" panose="020B0503020204020204" charset="-122"/>
              </a:rPr>
              <a:t>✮</a:t>
            </a:r>
            <a:r>
              <a:rPr lang="zh-CN" altLang="en-US" sz="3000" b="1" dirty="0" err="1">
                <a:solidFill>
                  <a:srgbClr val="FF0000"/>
                </a:solidFill>
                <a:latin typeface="黑体" panose="02010609060101010101" pitchFamily="2" charset="-122"/>
                <a:ea typeface="黑体" panose="02010609060101010101" pitchFamily="2" charset="-122"/>
              </a:rPr>
              <a:t>汽车实际维护保养工作中应以厂家规定内容为准。</a:t>
            </a:r>
            <a:endParaRPr lang="zh-CN" altLang="en-US" sz="3000" b="1" dirty="0" err="1">
              <a:solidFill>
                <a:srgbClr val="FF0000"/>
              </a:solidFill>
              <a:latin typeface="黑体" panose="02010609060101010101" pitchFamily="2" charset="-122"/>
              <a:ea typeface="黑体" panose="02010609060101010101" pitchFamily="2" charset="-122"/>
            </a:endParaRPr>
          </a:p>
        </p:txBody>
      </p:sp>
      <p:grpSp>
        <p:nvGrpSpPr>
          <p:cNvPr id="9" name="组合 8"/>
          <p:cNvGrpSpPr/>
          <p:nvPr/>
        </p:nvGrpSpPr>
        <p:grpSpPr>
          <a:xfrm>
            <a:off x="26035" y="0"/>
            <a:ext cx="2297430" cy="796290"/>
            <a:chOff x="41" y="0"/>
            <a:chExt cx="3618" cy="1254"/>
          </a:xfrm>
        </p:grpSpPr>
        <p:sp>
          <p:nvSpPr>
            <p:cNvPr id="2"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4" name="图片 3" descr="O1CN01KohqMT1MbW6hB2hES_!!0-item_pic"/>
          <p:cNvPicPr>
            <a:picLocks noChangeAspect="1"/>
          </p:cNvPicPr>
          <p:nvPr/>
        </p:nvPicPr>
        <p:blipFill>
          <a:blip r:embed="rId2"/>
          <a:stretch>
            <a:fillRect/>
          </a:stretch>
        </p:blipFill>
        <p:spPr>
          <a:xfrm>
            <a:off x="127000" y="908685"/>
            <a:ext cx="8890000" cy="4445000"/>
          </a:xfrm>
          <a:prstGeom prst="rect">
            <a:avLst/>
          </a:prstGeom>
        </p:spPr>
      </p:pic>
    </p:spTree>
  </p:cSld>
  <p:clrMapOvr>
    <a:masterClrMapping/>
  </p:clrMapOvr>
</p:sld>
</file>

<file path=ppt/tags/tag1.xml><?xml version="1.0" encoding="utf-8"?>
<p:tagLst xmlns:p="http://schemas.openxmlformats.org/presentationml/2006/main">
  <p:tag name="KSO_WPP_MARK_KEY" val="fd9cb040-4c4f-4c5f-963b-6cab9d103f13"/>
  <p:tag name="COMMONDATA" val="eyJoZGlkIjoiZjUxN2NjY2E0MzFkY2QyNTVkZTA3YThmNzRlMGVhNjgifQ=="/>
</p:tagLst>
</file>

<file path=ppt/theme/theme1.xml><?xml version="1.0" encoding="utf-8"?>
<a:theme xmlns:a="http://schemas.openxmlformats.org/drawingml/2006/main" name="Blank Presentatio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0</TotalTime>
  <Words>923</Words>
  <Application>WPS 演示</Application>
  <PresentationFormat>屏幕显示</PresentationFormat>
  <Paragraphs>49</Paragraphs>
  <Slides>5</Slides>
  <Notes>9</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vt:i4>
      </vt:variant>
    </vt:vector>
  </HeadingPairs>
  <TitlesOfParts>
    <vt:vector size="19" baseType="lpstr">
      <vt:lpstr>Arial</vt:lpstr>
      <vt:lpstr>宋体</vt:lpstr>
      <vt:lpstr>Wingdings</vt:lpstr>
      <vt:lpstr>Times New Roman</vt:lpstr>
      <vt:lpstr>黑体</vt:lpstr>
      <vt:lpstr>微软雅黑</vt:lpstr>
      <vt:lpstr>Arial Unicode MS</vt:lpstr>
      <vt:lpstr>仿宋</vt:lpstr>
      <vt:lpstr>华文中宋</vt:lpstr>
      <vt:lpstr>华文彩云</vt:lpstr>
      <vt:lpstr>华文楷体</vt:lpstr>
      <vt:lpstr>华文行楷</vt:lpstr>
      <vt:lpstr>华文细黑</vt:lpstr>
      <vt:lpstr>Blank Presentation</vt:lpstr>
      <vt:lpstr>PowerPoint 演示文稿</vt:lpstr>
      <vt:lpstr>PowerPoint 演示文稿</vt:lpstr>
      <vt:lpstr>PowerPoint 演示文稿</vt:lpstr>
      <vt:lpstr>PowerPoint 演示文稿</vt:lpstr>
      <vt:lpstr>PowerPoint 演示文稿</vt:lpstr>
    </vt:vector>
  </TitlesOfParts>
  <Company>ITP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TOYOTA Corporate Philosophy</dc:title>
  <dc:creator>hattori</dc:creator>
  <cp:lastModifiedBy>奋斗</cp:lastModifiedBy>
  <cp:revision>59</cp:revision>
  <cp:lastPrinted>2002-03-22T18:54:00Z</cp:lastPrinted>
  <dcterms:created xsi:type="dcterms:W3CDTF">2002-03-18T13:55:00Z</dcterms:created>
  <dcterms:modified xsi:type="dcterms:W3CDTF">2022-12-04T12:08:19Z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52D6774911804937B51DF909907A8D85</vt:lpwstr>
  </property>
</Properties>
</file>